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Raleway Bold" charset="1" panose="00000000000000000000"/>
      <p:regular r:id="rId17"/>
    </p:embeddedFont>
    <p:embeddedFont>
      <p:font typeface="Open Sauce Bold" charset="1" panose="00000800000000000000"/>
      <p:regular r:id="rId18"/>
    </p:embeddedFont>
    <p:embeddedFont>
      <p:font typeface="Work Sans Ultra-Bold" charset="1" panose="00000000000000000000"/>
      <p:regular r:id="rId19"/>
    </p:embeddedFont>
    <p:embeddedFont>
      <p:font typeface="Raleway Semi-Bold" charset="1" panose="00000000000000000000"/>
      <p:regular r:id="rId20"/>
    </p:embeddedFont>
    <p:embeddedFont>
      <p:font typeface="Raleway"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jpe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11" Target="../media/VAGho8_yQKA.mp4" Type="http://schemas.openxmlformats.org/officeDocument/2006/relationships/video"/><Relationship Id="rId12" Target="../media/VAGho8_yQKA.mp4" Type="http://schemas.microsoft.com/office/2007/relationships/media"/><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hsb0KbIM.mp4" Type="http://schemas.openxmlformats.org/officeDocument/2006/relationships/video"/><Relationship Id="rId4" Target="../media/VAGhsb0KbIM.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https://doi.org/10.3390/asi7010003"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48346" y="-5546631"/>
            <a:ext cx="24481662" cy="24949465"/>
          </a:xfrm>
          <a:custGeom>
            <a:avLst/>
            <a:gdLst/>
            <a:ahLst/>
            <a:cxnLst/>
            <a:rect r="r" b="b" t="t" l="l"/>
            <a:pathLst>
              <a:path h="24949465" w="24481662">
                <a:moveTo>
                  <a:pt x="0" y="0"/>
                </a:moveTo>
                <a:lnTo>
                  <a:pt x="24481662" y="0"/>
                </a:lnTo>
                <a:lnTo>
                  <a:pt x="24481662" y="24949465"/>
                </a:lnTo>
                <a:lnTo>
                  <a:pt x="0" y="24949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7496" y="-81639"/>
            <a:ext cx="4127259" cy="3833191"/>
          </a:xfrm>
          <a:custGeom>
            <a:avLst/>
            <a:gdLst/>
            <a:ahLst/>
            <a:cxnLst/>
            <a:rect r="r" b="b" t="t" l="l"/>
            <a:pathLst>
              <a:path h="3833191" w="4127259">
                <a:moveTo>
                  <a:pt x="4127258" y="0"/>
                </a:moveTo>
                <a:lnTo>
                  <a:pt x="0" y="0"/>
                </a:lnTo>
                <a:lnTo>
                  <a:pt x="0" y="3833192"/>
                </a:lnTo>
                <a:lnTo>
                  <a:pt x="4127258" y="3833192"/>
                </a:lnTo>
                <a:lnTo>
                  <a:pt x="41272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4554298">
            <a:off x="16459457" y="-1296767"/>
            <a:ext cx="3086100" cy="3184318"/>
            <a:chOff x="0" y="0"/>
            <a:chExt cx="812800" cy="838668"/>
          </a:xfrm>
        </p:grpSpPr>
        <p:sp>
          <p:nvSpPr>
            <p:cNvPr name="Freeform 5" id="5"/>
            <p:cNvSpPr/>
            <p:nvPr/>
          </p:nvSpPr>
          <p:spPr>
            <a:xfrm flipH="false" flipV="false" rot="0">
              <a:off x="0" y="0"/>
              <a:ext cx="812800" cy="838668"/>
            </a:xfrm>
            <a:custGeom>
              <a:avLst/>
              <a:gdLst/>
              <a:ahLst/>
              <a:cxnLst/>
              <a:rect r="r" b="b" t="t" l="l"/>
              <a:pathLst>
                <a:path h="838668" w="812800">
                  <a:moveTo>
                    <a:pt x="406400" y="0"/>
                  </a:moveTo>
                  <a:lnTo>
                    <a:pt x="812800" y="838668"/>
                  </a:lnTo>
                  <a:lnTo>
                    <a:pt x="0" y="838668"/>
                  </a:lnTo>
                  <a:lnTo>
                    <a:pt x="406400" y="0"/>
                  </a:lnTo>
                  <a:close/>
                </a:path>
              </a:pathLst>
            </a:custGeom>
            <a:solidFill>
              <a:srgbClr val="E4AF33"/>
            </a:solidFill>
          </p:spPr>
        </p:sp>
        <p:sp>
          <p:nvSpPr>
            <p:cNvPr name="TextBox 6" id="6"/>
            <p:cNvSpPr txBox="true"/>
            <p:nvPr/>
          </p:nvSpPr>
          <p:spPr>
            <a:xfrm>
              <a:off x="127000" y="341757"/>
              <a:ext cx="558800" cy="43700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784056" y="7980406"/>
            <a:ext cx="8596593" cy="1934233"/>
          </a:xfrm>
          <a:custGeom>
            <a:avLst/>
            <a:gdLst/>
            <a:ahLst/>
            <a:cxnLst/>
            <a:rect r="r" b="b" t="t" l="l"/>
            <a:pathLst>
              <a:path h="1934233" w="8596593">
                <a:moveTo>
                  <a:pt x="0" y="0"/>
                </a:moveTo>
                <a:lnTo>
                  <a:pt x="8596593" y="0"/>
                </a:lnTo>
                <a:lnTo>
                  <a:pt x="8596593" y="1934233"/>
                </a:lnTo>
                <a:lnTo>
                  <a:pt x="0" y="1934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07496" y="5800893"/>
            <a:ext cx="20757269" cy="4359026"/>
          </a:xfrm>
          <a:custGeom>
            <a:avLst/>
            <a:gdLst/>
            <a:ahLst/>
            <a:cxnLst/>
            <a:rect r="r" b="b" t="t" l="l"/>
            <a:pathLst>
              <a:path h="4359026" w="20757269">
                <a:moveTo>
                  <a:pt x="20757269" y="0"/>
                </a:moveTo>
                <a:lnTo>
                  <a:pt x="0" y="0"/>
                </a:lnTo>
                <a:lnTo>
                  <a:pt x="0" y="4359026"/>
                </a:lnTo>
                <a:lnTo>
                  <a:pt x="20757269" y="4359026"/>
                </a:lnTo>
                <a:lnTo>
                  <a:pt x="2075726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482853" y="1505829"/>
            <a:ext cx="3795591" cy="5422273"/>
          </a:xfrm>
          <a:custGeom>
            <a:avLst/>
            <a:gdLst/>
            <a:ahLst/>
            <a:cxnLst/>
            <a:rect r="r" b="b" t="t" l="l"/>
            <a:pathLst>
              <a:path h="5422273" w="3795591">
                <a:moveTo>
                  <a:pt x="0" y="0"/>
                </a:moveTo>
                <a:lnTo>
                  <a:pt x="3795591" y="0"/>
                </a:lnTo>
                <a:lnTo>
                  <a:pt x="3795591" y="5422272"/>
                </a:lnTo>
                <a:lnTo>
                  <a:pt x="0" y="54222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028700" y="5346356"/>
            <a:ext cx="9053652" cy="596170"/>
          </a:xfrm>
          <a:prstGeom prst="rect">
            <a:avLst/>
          </a:prstGeom>
        </p:spPr>
        <p:txBody>
          <a:bodyPr anchor="t" rtlCol="false" tIns="0" lIns="0" bIns="0" rIns="0">
            <a:spAutoFit/>
          </a:bodyPr>
          <a:lstStyle/>
          <a:p>
            <a:pPr algn="l">
              <a:lnSpc>
                <a:spcPts val="4743"/>
              </a:lnSpc>
            </a:pPr>
            <a:r>
              <a:rPr lang="en-US" sz="3387" b="true">
                <a:solidFill>
                  <a:srgbClr val="000000"/>
                </a:solidFill>
                <a:latin typeface="Raleway Bold"/>
                <a:ea typeface="Raleway Bold"/>
                <a:cs typeface="Raleway Bold"/>
                <a:sym typeface="Raleway Bold"/>
              </a:rPr>
              <a:t>Für eine intelligentere Zukunft</a:t>
            </a:r>
          </a:p>
        </p:txBody>
      </p:sp>
      <p:sp>
        <p:nvSpPr>
          <p:cNvPr name="TextBox 11" id="11"/>
          <p:cNvSpPr txBox="true"/>
          <p:nvPr/>
        </p:nvSpPr>
        <p:spPr>
          <a:xfrm rot="0">
            <a:off x="1028700" y="3309996"/>
            <a:ext cx="9782148" cy="1871601"/>
          </a:xfrm>
          <a:prstGeom prst="rect">
            <a:avLst/>
          </a:prstGeom>
        </p:spPr>
        <p:txBody>
          <a:bodyPr anchor="t" rtlCol="false" tIns="0" lIns="0" bIns="0" rIns="0">
            <a:spAutoFit/>
          </a:bodyPr>
          <a:lstStyle/>
          <a:p>
            <a:pPr algn="l">
              <a:lnSpc>
                <a:spcPts val="15208"/>
              </a:lnSpc>
            </a:pPr>
            <a:r>
              <a:rPr lang="en-US" sz="10863" b="true">
                <a:solidFill>
                  <a:srgbClr val="0C5956"/>
                </a:solidFill>
                <a:latin typeface="Open Sauce Bold"/>
                <a:ea typeface="Open Sauce Bold"/>
                <a:cs typeface="Open Sauce Bold"/>
                <a:sym typeface="Open Sauce Bold"/>
              </a:rPr>
              <a:t>BrightInsights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48346" y="-5546631"/>
            <a:ext cx="24481662" cy="24949465"/>
          </a:xfrm>
          <a:custGeom>
            <a:avLst/>
            <a:gdLst/>
            <a:ahLst/>
            <a:cxnLst/>
            <a:rect r="r" b="b" t="t" l="l"/>
            <a:pathLst>
              <a:path h="24949465" w="24481662">
                <a:moveTo>
                  <a:pt x="0" y="0"/>
                </a:moveTo>
                <a:lnTo>
                  <a:pt x="24481662" y="0"/>
                </a:lnTo>
                <a:lnTo>
                  <a:pt x="24481662" y="24949465"/>
                </a:lnTo>
                <a:lnTo>
                  <a:pt x="0" y="24949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732409" y="1066800"/>
            <a:ext cx="10823183" cy="2171700"/>
          </a:xfrm>
          <a:prstGeom prst="rect">
            <a:avLst/>
          </a:prstGeom>
        </p:spPr>
        <p:txBody>
          <a:bodyPr anchor="t" rtlCol="false" tIns="0" lIns="0" bIns="0" rIns="0">
            <a:spAutoFit/>
          </a:bodyPr>
          <a:lstStyle/>
          <a:p>
            <a:pPr algn="ctr">
              <a:lnSpc>
                <a:spcPts val="8549"/>
              </a:lnSpc>
            </a:pPr>
            <a:r>
              <a:rPr lang="en-US" b="true" sz="7500">
                <a:solidFill>
                  <a:srgbClr val="0C5956"/>
                </a:solidFill>
                <a:latin typeface="Work Sans Ultra-Bold"/>
                <a:ea typeface="Work Sans Ultra-Bold"/>
                <a:cs typeface="Work Sans Ultra-Bold"/>
                <a:sym typeface="Work Sans Ultra-Bold"/>
              </a:rPr>
              <a:t>ZUKÜNFTIGE ENTWICKLUNGEN</a:t>
            </a:r>
          </a:p>
        </p:txBody>
      </p:sp>
      <p:grpSp>
        <p:nvGrpSpPr>
          <p:cNvPr name="Group 4" id="4"/>
          <p:cNvGrpSpPr/>
          <p:nvPr/>
        </p:nvGrpSpPr>
        <p:grpSpPr>
          <a:xfrm rot="0">
            <a:off x="2536251" y="3691942"/>
            <a:ext cx="4101248" cy="1270771"/>
            <a:chOff x="0" y="0"/>
            <a:chExt cx="1080164" cy="334689"/>
          </a:xfrm>
        </p:grpSpPr>
        <p:sp>
          <p:nvSpPr>
            <p:cNvPr name="Freeform 5" id="5"/>
            <p:cNvSpPr/>
            <p:nvPr/>
          </p:nvSpPr>
          <p:spPr>
            <a:xfrm flipH="false" flipV="false" rot="0">
              <a:off x="0" y="0"/>
              <a:ext cx="1080164" cy="334689"/>
            </a:xfrm>
            <a:custGeom>
              <a:avLst/>
              <a:gdLst/>
              <a:ahLst/>
              <a:cxnLst/>
              <a:rect r="r" b="b" t="t" l="l"/>
              <a:pathLst>
                <a:path h="334689" w="1080164">
                  <a:moveTo>
                    <a:pt x="0" y="0"/>
                  </a:moveTo>
                  <a:lnTo>
                    <a:pt x="1080164" y="0"/>
                  </a:lnTo>
                  <a:lnTo>
                    <a:pt x="1080164" y="334689"/>
                  </a:lnTo>
                  <a:lnTo>
                    <a:pt x="0" y="334689"/>
                  </a:lnTo>
                  <a:close/>
                </a:path>
              </a:pathLst>
            </a:custGeom>
            <a:solidFill>
              <a:srgbClr val="257B79"/>
            </a:solidFill>
          </p:spPr>
        </p:sp>
        <p:sp>
          <p:nvSpPr>
            <p:cNvPr name="TextBox 6" id="6"/>
            <p:cNvSpPr txBox="true"/>
            <p:nvPr/>
          </p:nvSpPr>
          <p:spPr>
            <a:xfrm>
              <a:off x="0" y="-47625"/>
              <a:ext cx="1080164" cy="382314"/>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1596583" y="7754336"/>
            <a:ext cx="4101248" cy="1270771"/>
            <a:chOff x="0" y="0"/>
            <a:chExt cx="1080164" cy="334689"/>
          </a:xfrm>
        </p:grpSpPr>
        <p:sp>
          <p:nvSpPr>
            <p:cNvPr name="Freeform 8" id="8"/>
            <p:cNvSpPr/>
            <p:nvPr/>
          </p:nvSpPr>
          <p:spPr>
            <a:xfrm flipH="false" flipV="false" rot="0">
              <a:off x="0" y="0"/>
              <a:ext cx="1080164" cy="334689"/>
            </a:xfrm>
            <a:custGeom>
              <a:avLst/>
              <a:gdLst/>
              <a:ahLst/>
              <a:cxnLst/>
              <a:rect r="r" b="b" t="t" l="l"/>
              <a:pathLst>
                <a:path h="334689" w="1080164">
                  <a:moveTo>
                    <a:pt x="0" y="0"/>
                  </a:moveTo>
                  <a:lnTo>
                    <a:pt x="1080164" y="0"/>
                  </a:lnTo>
                  <a:lnTo>
                    <a:pt x="1080164" y="334689"/>
                  </a:lnTo>
                  <a:lnTo>
                    <a:pt x="0" y="334689"/>
                  </a:lnTo>
                  <a:close/>
                </a:path>
              </a:pathLst>
            </a:custGeom>
            <a:solidFill>
              <a:srgbClr val="257B79"/>
            </a:solidFill>
          </p:spPr>
        </p:sp>
        <p:sp>
          <p:nvSpPr>
            <p:cNvPr name="TextBox 9" id="9"/>
            <p:cNvSpPr txBox="true"/>
            <p:nvPr/>
          </p:nvSpPr>
          <p:spPr>
            <a:xfrm>
              <a:off x="0" y="-47625"/>
              <a:ext cx="1080164" cy="38231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3165149" y="3790166"/>
            <a:ext cx="12325667" cy="4599556"/>
            <a:chOff x="0" y="0"/>
            <a:chExt cx="3246266" cy="1211406"/>
          </a:xfrm>
        </p:grpSpPr>
        <p:sp>
          <p:nvSpPr>
            <p:cNvPr name="Freeform 11" id="11"/>
            <p:cNvSpPr/>
            <p:nvPr/>
          </p:nvSpPr>
          <p:spPr>
            <a:xfrm flipH="false" flipV="false" rot="0">
              <a:off x="0" y="0"/>
              <a:ext cx="3246266" cy="1211406"/>
            </a:xfrm>
            <a:custGeom>
              <a:avLst/>
              <a:gdLst/>
              <a:ahLst/>
              <a:cxnLst/>
              <a:rect r="r" b="b" t="t" l="l"/>
              <a:pathLst>
                <a:path h="1211406" w="3246266">
                  <a:moveTo>
                    <a:pt x="0" y="0"/>
                  </a:moveTo>
                  <a:lnTo>
                    <a:pt x="3246266" y="0"/>
                  </a:lnTo>
                  <a:lnTo>
                    <a:pt x="3246266" y="1211406"/>
                  </a:lnTo>
                  <a:lnTo>
                    <a:pt x="0" y="1211406"/>
                  </a:lnTo>
                  <a:close/>
                </a:path>
              </a:pathLst>
            </a:custGeom>
            <a:solidFill>
              <a:srgbClr val="E4AF33"/>
            </a:solidFill>
          </p:spPr>
        </p:sp>
        <p:sp>
          <p:nvSpPr>
            <p:cNvPr name="TextBox 12" id="12"/>
            <p:cNvSpPr txBox="true"/>
            <p:nvPr/>
          </p:nvSpPr>
          <p:spPr>
            <a:xfrm>
              <a:off x="0" y="-47625"/>
              <a:ext cx="3246266" cy="1259031"/>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13" id="13"/>
          <p:cNvSpPr/>
          <p:nvPr/>
        </p:nvSpPr>
        <p:spPr>
          <a:xfrm flipH="false" flipV="false" rot="-5400000">
            <a:off x="10858818" y="3040297"/>
            <a:ext cx="12500501" cy="2822477"/>
          </a:xfrm>
          <a:custGeom>
            <a:avLst/>
            <a:gdLst/>
            <a:ahLst/>
            <a:cxnLst/>
            <a:rect r="r" b="b" t="t" l="l"/>
            <a:pathLst>
              <a:path h="2822477" w="12500501">
                <a:moveTo>
                  <a:pt x="0" y="0"/>
                </a:moveTo>
                <a:lnTo>
                  <a:pt x="12500501" y="0"/>
                </a:lnTo>
                <a:lnTo>
                  <a:pt x="12500501" y="2822477"/>
                </a:lnTo>
                <a:lnTo>
                  <a:pt x="0" y="2822477"/>
                </a:lnTo>
                <a:lnTo>
                  <a:pt x="0" y="0"/>
                </a:lnTo>
                <a:close/>
              </a:path>
            </a:pathLst>
          </a:custGeom>
          <a:blipFill>
            <a:blip r:embed="rId4">
              <a:extLst>
                <a:ext uri="{96DAC541-7B7A-43D3-8B79-37D633B846F1}">
                  <asvg:svgBlip xmlns:asvg="http://schemas.microsoft.com/office/drawing/2016/SVG/main" r:embed="rId5"/>
                </a:ext>
              </a:extLst>
            </a:blip>
            <a:stretch>
              <a:fillRect l="-39690" t="-44665" r="-15851" b="0"/>
            </a:stretch>
          </a:blipFill>
        </p:spPr>
      </p:sp>
      <p:sp>
        <p:nvSpPr>
          <p:cNvPr name="Freeform 14" id="14"/>
          <p:cNvSpPr/>
          <p:nvPr/>
        </p:nvSpPr>
        <p:spPr>
          <a:xfrm flipH="false" flipV="true" rot="-5400000">
            <a:off x="-5125238" y="3040297"/>
            <a:ext cx="12500501" cy="2822477"/>
          </a:xfrm>
          <a:custGeom>
            <a:avLst/>
            <a:gdLst/>
            <a:ahLst/>
            <a:cxnLst/>
            <a:rect r="r" b="b" t="t" l="l"/>
            <a:pathLst>
              <a:path h="2822477" w="12500501">
                <a:moveTo>
                  <a:pt x="0" y="2822477"/>
                </a:moveTo>
                <a:lnTo>
                  <a:pt x="12500502" y="2822477"/>
                </a:lnTo>
                <a:lnTo>
                  <a:pt x="12500502" y="0"/>
                </a:lnTo>
                <a:lnTo>
                  <a:pt x="0" y="0"/>
                </a:lnTo>
                <a:lnTo>
                  <a:pt x="0" y="2822477"/>
                </a:lnTo>
                <a:close/>
              </a:path>
            </a:pathLst>
          </a:custGeom>
          <a:blipFill>
            <a:blip r:embed="rId4">
              <a:extLst>
                <a:ext uri="{96DAC541-7B7A-43D3-8B79-37D633B846F1}">
                  <asvg:svgBlip xmlns:asvg="http://schemas.microsoft.com/office/drawing/2016/SVG/main" r:embed="rId5"/>
                </a:ext>
              </a:extLst>
            </a:blip>
            <a:stretch>
              <a:fillRect l="-39690" t="-44665" r="-15851" b="0"/>
            </a:stretch>
          </a:blipFill>
        </p:spPr>
      </p:sp>
      <p:sp>
        <p:nvSpPr>
          <p:cNvPr name="Freeform 15" id="15"/>
          <p:cNvSpPr/>
          <p:nvPr/>
        </p:nvSpPr>
        <p:spPr>
          <a:xfrm flipH="false" flipV="false" rot="0">
            <a:off x="3334975" y="2289810"/>
            <a:ext cx="1474839" cy="997360"/>
          </a:xfrm>
          <a:custGeom>
            <a:avLst/>
            <a:gdLst/>
            <a:ahLst/>
            <a:cxnLst/>
            <a:rect r="r" b="b" t="t" l="l"/>
            <a:pathLst>
              <a:path h="997360" w="1474839">
                <a:moveTo>
                  <a:pt x="0" y="0"/>
                </a:moveTo>
                <a:lnTo>
                  <a:pt x="1474840" y="0"/>
                </a:lnTo>
                <a:lnTo>
                  <a:pt x="1474840" y="997360"/>
                </a:lnTo>
                <a:lnTo>
                  <a:pt x="0" y="9973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0">
            <a:off x="14015976" y="1292449"/>
            <a:ext cx="1474839" cy="997360"/>
          </a:xfrm>
          <a:custGeom>
            <a:avLst/>
            <a:gdLst/>
            <a:ahLst/>
            <a:cxnLst/>
            <a:rect r="r" b="b" t="t" l="l"/>
            <a:pathLst>
              <a:path h="997360" w="1474839">
                <a:moveTo>
                  <a:pt x="1474839" y="0"/>
                </a:moveTo>
                <a:lnTo>
                  <a:pt x="0" y="0"/>
                </a:lnTo>
                <a:lnTo>
                  <a:pt x="0" y="997361"/>
                </a:lnTo>
                <a:lnTo>
                  <a:pt x="1474839" y="997361"/>
                </a:lnTo>
                <a:lnTo>
                  <a:pt x="147483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3334975" y="4048562"/>
            <a:ext cx="3911191" cy="490856"/>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Raleway Bold"/>
                <a:ea typeface="Raleway Bold"/>
                <a:cs typeface="Raleway Bold"/>
                <a:sym typeface="Raleway Bold"/>
              </a:rPr>
              <a:t> Smart Mobility App</a:t>
            </a:r>
          </a:p>
        </p:txBody>
      </p:sp>
      <p:sp>
        <p:nvSpPr>
          <p:cNvPr name="TextBox 18" id="18"/>
          <p:cNvSpPr txBox="true"/>
          <p:nvPr/>
        </p:nvSpPr>
        <p:spPr>
          <a:xfrm rot="0">
            <a:off x="3532044" y="4690211"/>
            <a:ext cx="11591875" cy="3383915"/>
          </a:xfrm>
          <a:prstGeom prst="rect">
            <a:avLst/>
          </a:prstGeom>
        </p:spPr>
        <p:txBody>
          <a:bodyPr anchor="t" rtlCol="false" tIns="0" lIns="0" bIns="0" rIns="0">
            <a:spAutoFit/>
          </a:bodyPr>
          <a:lstStyle/>
          <a:p>
            <a:pPr algn="l" marL="474979" indent="-237490" lvl="1">
              <a:lnSpc>
                <a:spcPts val="3959"/>
              </a:lnSpc>
              <a:buFont typeface="Arial"/>
              <a:buChar char="•"/>
            </a:pPr>
            <a:r>
              <a:rPr lang="en-US" sz="2199">
                <a:solidFill>
                  <a:srgbClr val="000000"/>
                </a:solidFill>
                <a:latin typeface="Raleway"/>
                <a:ea typeface="Raleway"/>
                <a:cs typeface="Raleway"/>
                <a:sym typeface="Raleway"/>
              </a:rPr>
              <a:t>Es wird Echtzeit-Updates zu Ampelschaltungen bereitstellen, um Fahrern zu helfen, Signaländerungen vorherzusehen.</a:t>
            </a:r>
          </a:p>
          <a:p>
            <a:pPr algn="l" marL="474979" indent="-237490" lvl="1">
              <a:lnSpc>
                <a:spcPts val="3959"/>
              </a:lnSpc>
              <a:buFont typeface="Arial"/>
              <a:buChar char="•"/>
            </a:pPr>
            <a:r>
              <a:rPr lang="en-US" sz="2199">
                <a:solidFill>
                  <a:srgbClr val="000000"/>
                </a:solidFill>
                <a:latin typeface="Raleway"/>
                <a:ea typeface="Raleway"/>
                <a:cs typeface="Raleway"/>
                <a:sym typeface="Raleway"/>
              </a:rPr>
              <a:t>Es wird KI-gestützte Routenoptimierung nutzen, um die zeit- und kraftstoffeffizientesten Wege vorzuschlagen.</a:t>
            </a:r>
          </a:p>
          <a:p>
            <a:pPr algn="l" marL="474979" indent="-237490" lvl="1">
              <a:lnSpc>
                <a:spcPts val="3959"/>
              </a:lnSpc>
              <a:buFont typeface="Arial"/>
              <a:buChar char="•"/>
            </a:pPr>
            <a:r>
              <a:rPr lang="en-US" sz="2199">
                <a:solidFill>
                  <a:srgbClr val="000000"/>
                </a:solidFill>
                <a:latin typeface="Raleway"/>
                <a:ea typeface="Raleway"/>
                <a:cs typeface="Raleway"/>
                <a:sym typeface="Raleway"/>
              </a:rPr>
              <a:t>Es wird sich in den öffentlichen Nahverkehr integrieren, um nahtloses multimodales Pendeln zu ermöglichen</a:t>
            </a:r>
          </a:p>
          <a:p>
            <a:pPr algn="l">
              <a:lnSpc>
                <a:spcPts val="30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48346" y="-5546631"/>
            <a:ext cx="24481662" cy="24949465"/>
          </a:xfrm>
          <a:custGeom>
            <a:avLst/>
            <a:gdLst/>
            <a:ahLst/>
            <a:cxnLst/>
            <a:rect r="r" b="b" t="t" l="l"/>
            <a:pathLst>
              <a:path h="24949465" w="24481662">
                <a:moveTo>
                  <a:pt x="0" y="0"/>
                </a:moveTo>
                <a:lnTo>
                  <a:pt x="24481662" y="0"/>
                </a:lnTo>
                <a:lnTo>
                  <a:pt x="24481662" y="24949465"/>
                </a:lnTo>
                <a:lnTo>
                  <a:pt x="0" y="24949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763413" y="5795258"/>
            <a:ext cx="21389247" cy="4491742"/>
          </a:xfrm>
          <a:custGeom>
            <a:avLst/>
            <a:gdLst/>
            <a:ahLst/>
            <a:cxnLst/>
            <a:rect r="r" b="b" t="t" l="l"/>
            <a:pathLst>
              <a:path h="4491742" w="21389247">
                <a:moveTo>
                  <a:pt x="21389248" y="0"/>
                </a:moveTo>
                <a:lnTo>
                  <a:pt x="0" y="0"/>
                </a:lnTo>
                <a:lnTo>
                  <a:pt x="0" y="4491742"/>
                </a:lnTo>
                <a:lnTo>
                  <a:pt x="21389248" y="4491742"/>
                </a:lnTo>
                <a:lnTo>
                  <a:pt x="213892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780571" y="-170451"/>
            <a:ext cx="4922146" cy="4571443"/>
          </a:xfrm>
          <a:custGeom>
            <a:avLst/>
            <a:gdLst/>
            <a:ahLst/>
            <a:cxnLst/>
            <a:rect r="r" b="b" t="t" l="l"/>
            <a:pathLst>
              <a:path h="4571443" w="4922146">
                <a:moveTo>
                  <a:pt x="0" y="0"/>
                </a:moveTo>
                <a:lnTo>
                  <a:pt x="4922146" y="0"/>
                </a:lnTo>
                <a:lnTo>
                  <a:pt x="4922146" y="4571443"/>
                </a:lnTo>
                <a:lnTo>
                  <a:pt x="0" y="45714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261225" y="-366210"/>
            <a:ext cx="4922146" cy="4571443"/>
          </a:xfrm>
          <a:custGeom>
            <a:avLst/>
            <a:gdLst/>
            <a:ahLst/>
            <a:cxnLst/>
            <a:rect r="r" b="b" t="t" l="l"/>
            <a:pathLst>
              <a:path h="4571443" w="4922146">
                <a:moveTo>
                  <a:pt x="4922146" y="0"/>
                </a:moveTo>
                <a:lnTo>
                  <a:pt x="0" y="0"/>
                </a:lnTo>
                <a:lnTo>
                  <a:pt x="0" y="4571443"/>
                </a:lnTo>
                <a:lnTo>
                  <a:pt x="4922146" y="4571443"/>
                </a:lnTo>
                <a:lnTo>
                  <a:pt x="49221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607772" y="3348480"/>
            <a:ext cx="13072457" cy="2190750"/>
          </a:xfrm>
          <a:prstGeom prst="rect">
            <a:avLst/>
          </a:prstGeom>
        </p:spPr>
        <p:txBody>
          <a:bodyPr anchor="t" rtlCol="false" tIns="0" lIns="0" bIns="0" rIns="0">
            <a:spAutoFit/>
          </a:bodyPr>
          <a:lstStyle/>
          <a:p>
            <a:pPr algn="ctr">
              <a:lnSpc>
                <a:spcPts val="17099"/>
              </a:lnSpc>
            </a:pPr>
            <a:r>
              <a:rPr lang="en-US" b="true" sz="15000">
                <a:solidFill>
                  <a:srgbClr val="0C5956"/>
                </a:solidFill>
                <a:latin typeface="Work Sans Ultra-Bold"/>
                <a:ea typeface="Work Sans Ultra-Bold"/>
                <a:cs typeface="Work Sans Ultra-Bold"/>
                <a:sym typeface="Work Sans Ultra-Bold"/>
              </a:rPr>
              <a:t>VIELEN DANK</a:t>
            </a:r>
          </a:p>
        </p:txBody>
      </p:sp>
      <p:sp>
        <p:nvSpPr>
          <p:cNvPr name="TextBox 7" id="7"/>
          <p:cNvSpPr txBox="true"/>
          <p:nvPr/>
        </p:nvSpPr>
        <p:spPr>
          <a:xfrm rot="0">
            <a:off x="2769588" y="5241658"/>
            <a:ext cx="13072457" cy="2269250"/>
          </a:xfrm>
          <a:prstGeom prst="rect">
            <a:avLst/>
          </a:prstGeom>
        </p:spPr>
        <p:txBody>
          <a:bodyPr anchor="t" rtlCol="false" tIns="0" lIns="0" bIns="0" rIns="0">
            <a:spAutoFit/>
          </a:bodyPr>
          <a:lstStyle/>
          <a:p>
            <a:pPr algn="ctr">
              <a:lnSpc>
                <a:spcPts val="8894"/>
              </a:lnSpc>
            </a:pPr>
            <a:r>
              <a:rPr lang="en-US" b="true" sz="7801">
                <a:solidFill>
                  <a:srgbClr val="0C5956"/>
                </a:solidFill>
                <a:latin typeface="Work Sans Ultra-Bold"/>
                <a:ea typeface="Work Sans Ultra-Bold"/>
                <a:cs typeface="Work Sans Ultra-Bold"/>
                <a:sym typeface="Work Sans Ultra-Bold"/>
              </a:rPr>
              <a:t>FÜR IHRE AUFMERKSAMKEIT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48346" y="-5546631"/>
            <a:ext cx="24481662" cy="24949465"/>
          </a:xfrm>
          <a:custGeom>
            <a:avLst/>
            <a:gdLst/>
            <a:ahLst/>
            <a:cxnLst/>
            <a:rect r="r" b="b" t="t" l="l"/>
            <a:pathLst>
              <a:path h="24949465" w="24481662">
                <a:moveTo>
                  <a:pt x="0" y="0"/>
                </a:moveTo>
                <a:lnTo>
                  <a:pt x="24481662" y="0"/>
                </a:lnTo>
                <a:lnTo>
                  <a:pt x="24481662" y="24949465"/>
                </a:lnTo>
                <a:lnTo>
                  <a:pt x="0" y="24949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2414" y="9258300"/>
            <a:ext cx="19368157" cy="1411980"/>
            <a:chOff x="0" y="0"/>
            <a:chExt cx="5101078" cy="371879"/>
          </a:xfrm>
        </p:grpSpPr>
        <p:sp>
          <p:nvSpPr>
            <p:cNvPr name="Freeform 4" id="4"/>
            <p:cNvSpPr/>
            <p:nvPr/>
          </p:nvSpPr>
          <p:spPr>
            <a:xfrm flipH="false" flipV="false" rot="0">
              <a:off x="0" y="0"/>
              <a:ext cx="5101079" cy="371879"/>
            </a:xfrm>
            <a:custGeom>
              <a:avLst/>
              <a:gdLst/>
              <a:ahLst/>
              <a:cxnLst/>
              <a:rect r="r" b="b" t="t" l="l"/>
              <a:pathLst>
                <a:path h="371879" w="5101079">
                  <a:moveTo>
                    <a:pt x="0" y="0"/>
                  </a:moveTo>
                  <a:lnTo>
                    <a:pt x="5101079" y="0"/>
                  </a:lnTo>
                  <a:lnTo>
                    <a:pt x="5101079" y="371879"/>
                  </a:lnTo>
                  <a:lnTo>
                    <a:pt x="0" y="371879"/>
                  </a:lnTo>
                  <a:close/>
                </a:path>
              </a:pathLst>
            </a:custGeom>
            <a:solidFill>
              <a:srgbClr val="257B79"/>
            </a:solidFill>
          </p:spPr>
        </p:sp>
        <p:sp>
          <p:nvSpPr>
            <p:cNvPr name="TextBox 5" id="5"/>
            <p:cNvSpPr txBox="true"/>
            <p:nvPr/>
          </p:nvSpPr>
          <p:spPr>
            <a:xfrm>
              <a:off x="0" y="-47625"/>
              <a:ext cx="5101078" cy="4195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802720" y="2045160"/>
            <a:ext cx="15456580" cy="6522219"/>
            <a:chOff x="0" y="0"/>
            <a:chExt cx="4070869" cy="1717786"/>
          </a:xfrm>
        </p:grpSpPr>
        <p:sp>
          <p:nvSpPr>
            <p:cNvPr name="Freeform 7" id="7"/>
            <p:cNvSpPr/>
            <p:nvPr/>
          </p:nvSpPr>
          <p:spPr>
            <a:xfrm flipH="false" flipV="false" rot="0">
              <a:off x="0" y="0"/>
              <a:ext cx="4070869" cy="1717786"/>
            </a:xfrm>
            <a:custGeom>
              <a:avLst/>
              <a:gdLst/>
              <a:ahLst/>
              <a:cxnLst/>
              <a:rect r="r" b="b" t="t" l="l"/>
              <a:pathLst>
                <a:path h="1717786" w="4070869">
                  <a:moveTo>
                    <a:pt x="0" y="0"/>
                  </a:moveTo>
                  <a:lnTo>
                    <a:pt x="4070869" y="0"/>
                  </a:lnTo>
                  <a:lnTo>
                    <a:pt x="4070869" y="1717786"/>
                  </a:lnTo>
                  <a:lnTo>
                    <a:pt x="0" y="1717786"/>
                  </a:lnTo>
                  <a:close/>
                </a:path>
              </a:pathLst>
            </a:custGeom>
            <a:solidFill>
              <a:srgbClr val="E4AF33"/>
            </a:solidFill>
          </p:spPr>
        </p:sp>
        <p:sp>
          <p:nvSpPr>
            <p:cNvPr name="TextBox 8" id="8"/>
            <p:cNvSpPr txBox="true"/>
            <p:nvPr/>
          </p:nvSpPr>
          <p:spPr>
            <a:xfrm>
              <a:off x="0" y="-47625"/>
              <a:ext cx="4070869" cy="1765411"/>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4917542" y="-170451"/>
            <a:ext cx="3785175" cy="3515481"/>
          </a:xfrm>
          <a:custGeom>
            <a:avLst/>
            <a:gdLst/>
            <a:ahLst/>
            <a:cxnLst/>
            <a:rect r="r" b="b" t="t" l="l"/>
            <a:pathLst>
              <a:path h="3515481" w="3785175">
                <a:moveTo>
                  <a:pt x="0" y="0"/>
                </a:moveTo>
                <a:lnTo>
                  <a:pt x="3785175" y="0"/>
                </a:lnTo>
                <a:lnTo>
                  <a:pt x="3785175" y="3515482"/>
                </a:lnTo>
                <a:lnTo>
                  <a:pt x="0" y="3515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36622" y="-170451"/>
            <a:ext cx="3785175" cy="3515481"/>
          </a:xfrm>
          <a:custGeom>
            <a:avLst/>
            <a:gdLst/>
            <a:ahLst/>
            <a:cxnLst/>
            <a:rect r="r" b="b" t="t" l="l"/>
            <a:pathLst>
              <a:path h="3515481" w="3785175">
                <a:moveTo>
                  <a:pt x="3785175" y="0"/>
                </a:moveTo>
                <a:lnTo>
                  <a:pt x="0" y="0"/>
                </a:lnTo>
                <a:lnTo>
                  <a:pt x="0" y="3515482"/>
                </a:lnTo>
                <a:lnTo>
                  <a:pt x="3785175" y="3515482"/>
                </a:lnTo>
                <a:lnTo>
                  <a:pt x="378517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652197" y="5488215"/>
            <a:ext cx="4414437" cy="2947444"/>
          </a:xfrm>
          <a:custGeom>
            <a:avLst/>
            <a:gdLst/>
            <a:ahLst/>
            <a:cxnLst/>
            <a:rect r="r" b="b" t="t" l="l"/>
            <a:pathLst>
              <a:path h="2947444" w="4414437">
                <a:moveTo>
                  <a:pt x="0" y="0"/>
                </a:moveTo>
                <a:lnTo>
                  <a:pt x="4414437" y="0"/>
                </a:lnTo>
                <a:lnTo>
                  <a:pt x="4414437" y="2947445"/>
                </a:lnTo>
                <a:lnTo>
                  <a:pt x="0" y="2947445"/>
                </a:lnTo>
                <a:lnTo>
                  <a:pt x="0" y="0"/>
                </a:lnTo>
                <a:close/>
              </a:path>
            </a:pathLst>
          </a:custGeom>
          <a:blipFill>
            <a:blip r:embed="rId6"/>
            <a:stretch>
              <a:fillRect l="0" t="0" r="0" b="0"/>
            </a:stretch>
          </a:blipFill>
        </p:spPr>
      </p:sp>
      <p:sp>
        <p:nvSpPr>
          <p:cNvPr name="Freeform 12" id="12"/>
          <p:cNvSpPr/>
          <p:nvPr/>
        </p:nvSpPr>
        <p:spPr>
          <a:xfrm flipH="false" flipV="false" rot="0">
            <a:off x="12049996" y="2202042"/>
            <a:ext cx="4307012" cy="2874930"/>
          </a:xfrm>
          <a:custGeom>
            <a:avLst/>
            <a:gdLst/>
            <a:ahLst/>
            <a:cxnLst/>
            <a:rect r="r" b="b" t="t" l="l"/>
            <a:pathLst>
              <a:path h="2874930" w="4307012">
                <a:moveTo>
                  <a:pt x="0" y="0"/>
                </a:moveTo>
                <a:lnTo>
                  <a:pt x="4307012" y="0"/>
                </a:lnTo>
                <a:lnTo>
                  <a:pt x="4307012" y="2874930"/>
                </a:lnTo>
                <a:lnTo>
                  <a:pt x="0" y="2874930"/>
                </a:lnTo>
                <a:lnTo>
                  <a:pt x="0" y="0"/>
                </a:lnTo>
                <a:close/>
              </a:path>
            </a:pathLst>
          </a:custGeom>
          <a:blipFill>
            <a:blip r:embed="rId7"/>
            <a:stretch>
              <a:fillRect l="0" t="0" r="0" b="0"/>
            </a:stretch>
          </a:blipFill>
        </p:spPr>
      </p:sp>
      <p:sp>
        <p:nvSpPr>
          <p:cNvPr name="Freeform 13" id="13"/>
          <p:cNvSpPr/>
          <p:nvPr/>
        </p:nvSpPr>
        <p:spPr>
          <a:xfrm flipH="false" flipV="false" rot="0">
            <a:off x="2652197" y="2178216"/>
            <a:ext cx="2838383" cy="3055638"/>
          </a:xfrm>
          <a:custGeom>
            <a:avLst/>
            <a:gdLst/>
            <a:ahLst/>
            <a:cxnLst/>
            <a:rect r="r" b="b" t="t" l="l"/>
            <a:pathLst>
              <a:path h="3055638" w="2838383">
                <a:moveTo>
                  <a:pt x="0" y="0"/>
                </a:moveTo>
                <a:lnTo>
                  <a:pt x="2838383" y="0"/>
                </a:lnTo>
                <a:lnTo>
                  <a:pt x="2838383" y="3055638"/>
                </a:lnTo>
                <a:lnTo>
                  <a:pt x="0" y="3055638"/>
                </a:lnTo>
                <a:lnTo>
                  <a:pt x="0" y="0"/>
                </a:lnTo>
                <a:close/>
              </a:path>
            </a:pathLst>
          </a:custGeom>
          <a:blipFill>
            <a:blip r:embed="rId8"/>
            <a:stretch>
              <a:fillRect l="0" t="-9736" r="0" b="-9736"/>
            </a:stretch>
          </a:blipFill>
        </p:spPr>
      </p:sp>
      <p:sp>
        <p:nvSpPr>
          <p:cNvPr name="Freeform 14" id="14"/>
          <p:cNvSpPr/>
          <p:nvPr/>
        </p:nvSpPr>
        <p:spPr>
          <a:xfrm flipH="false" flipV="false" rot="0">
            <a:off x="13227617" y="5306269"/>
            <a:ext cx="3129390" cy="3129390"/>
          </a:xfrm>
          <a:custGeom>
            <a:avLst/>
            <a:gdLst/>
            <a:ahLst/>
            <a:cxnLst/>
            <a:rect r="r" b="b" t="t" l="l"/>
            <a:pathLst>
              <a:path h="3129390" w="3129390">
                <a:moveTo>
                  <a:pt x="0" y="0"/>
                </a:moveTo>
                <a:lnTo>
                  <a:pt x="3129391" y="0"/>
                </a:lnTo>
                <a:lnTo>
                  <a:pt x="3129391" y="3129391"/>
                </a:lnTo>
                <a:lnTo>
                  <a:pt x="0" y="3129391"/>
                </a:lnTo>
                <a:lnTo>
                  <a:pt x="0" y="0"/>
                </a:lnTo>
                <a:close/>
              </a:path>
            </a:pathLst>
          </a:custGeom>
          <a:blipFill>
            <a:blip r:embed="rId9"/>
            <a:stretch>
              <a:fillRect l="0" t="0" r="0" b="0"/>
            </a:stretch>
          </a:blipFill>
        </p:spPr>
      </p:sp>
      <p:sp>
        <p:nvSpPr>
          <p:cNvPr name="TextBox 15" id="15"/>
          <p:cNvSpPr txBox="true"/>
          <p:nvPr/>
        </p:nvSpPr>
        <p:spPr>
          <a:xfrm rot="0">
            <a:off x="6047440" y="799290"/>
            <a:ext cx="7347333" cy="1245869"/>
          </a:xfrm>
          <a:prstGeom prst="rect">
            <a:avLst/>
          </a:prstGeom>
        </p:spPr>
        <p:txBody>
          <a:bodyPr anchor="t" rtlCol="false" tIns="0" lIns="0" bIns="0" rIns="0">
            <a:spAutoFit/>
          </a:bodyPr>
          <a:lstStyle/>
          <a:p>
            <a:pPr algn="r">
              <a:lnSpc>
                <a:spcPts val="9689"/>
              </a:lnSpc>
            </a:pPr>
            <a:r>
              <a:rPr lang="en-US" b="true" sz="8499">
                <a:solidFill>
                  <a:srgbClr val="0C5956"/>
                </a:solidFill>
                <a:latin typeface="Work Sans Ultra-Bold"/>
                <a:ea typeface="Work Sans Ultra-Bold"/>
                <a:cs typeface="Work Sans Ultra-Bold"/>
                <a:sym typeface="Work Sans Ultra-Bold"/>
              </a:rPr>
              <a:t>UNSER TEAM</a:t>
            </a:r>
          </a:p>
        </p:txBody>
      </p:sp>
      <p:sp>
        <p:nvSpPr>
          <p:cNvPr name="TextBox 16" id="16"/>
          <p:cNvSpPr txBox="true"/>
          <p:nvPr/>
        </p:nvSpPr>
        <p:spPr>
          <a:xfrm rot="0">
            <a:off x="9979248" y="2712635"/>
            <a:ext cx="1796095" cy="504825"/>
          </a:xfrm>
          <a:prstGeom prst="rect">
            <a:avLst/>
          </a:prstGeom>
        </p:spPr>
        <p:txBody>
          <a:bodyPr anchor="t" rtlCol="false" tIns="0" lIns="0" bIns="0" rIns="0">
            <a:spAutoFit/>
          </a:bodyPr>
          <a:lstStyle/>
          <a:p>
            <a:pPr algn="ctr">
              <a:lnSpc>
                <a:spcPts val="4199"/>
              </a:lnSpc>
              <a:spcBef>
                <a:spcPct val="0"/>
              </a:spcBef>
            </a:pPr>
            <a:r>
              <a:rPr lang="en-US" b="true" sz="2999">
                <a:solidFill>
                  <a:srgbClr val="0C5956"/>
                </a:solidFill>
                <a:latin typeface="Raleway Bold"/>
                <a:ea typeface="Raleway Bold"/>
                <a:cs typeface="Raleway Bold"/>
                <a:sym typeface="Raleway Bold"/>
              </a:rPr>
              <a:t>Ahsan</a:t>
            </a:r>
          </a:p>
        </p:txBody>
      </p:sp>
      <p:sp>
        <p:nvSpPr>
          <p:cNvPr name="TextBox 17" id="17"/>
          <p:cNvSpPr txBox="true"/>
          <p:nvPr/>
        </p:nvSpPr>
        <p:spPr>
          <a:xfrm rot="0">
            <a:off x="5490580" y="4164239"/>
            <a:ext cx="2452084"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0C5956"/>
                </a:solidFill>
                <a:latin typeface="Raleway Bold"/>
                <a:ea typeface="Raleway Bold"/>
                <a:cs typeface="Raleway Bold"/>
                <a:sym typeface="Raleway Bold"/>
              </a:rPr>
              <a:t>Zulfiqor</a:t>
            </a:r>
          </a:p>
        </p:txBody>
      </p:sp>
      <p:sp>
        <p:nvSpPr>
          <p:cNvPr name="TextBox 18" id="18"/>
          <p:cNvSpPr txBox="true"/>
          <p:nvPr/>
        </p:nvSpPr>
        <p:spPr>
          <a:xfrm rot="0">
            <a:off x="10429057" y="5953523"/>
            <a:ext cx="2965716"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0C5956"/>
                </a:solidFill>
                <a:latin typeface="Raleway Bold"/>
                <a:ea typeface="Raleway Bold"/>
                <a:cs typeface="Raleway Bold"/>
                <a:sym typeface="Raleway Bold"/>
              </a:rPr>
              <a:t>Anita</a:t>
            </a:r>
          </a:p>
        </p:txBody>
      </p:sp>
      <p:sp>
        <p:nvSpPr>
          <p:cNvPr name="TextBox 19" id="19"/>
          <p:cNvSpPr txBox="true"/>
          <p:nvPr/>
        </p:nvSpPr>
        <p:spPr>
          <a:xfrm rot="0">
            <a:off x="6540714" y="7377066"/>
            <a:ext cx="2803899"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0C5956"/>
                </a:solidFill>
                <a:latin typeface="Raleway Bold"/>
                <a:ea typeface="Raleway Bold"/>
                <a:cs typeface="Raleway Bold"/>
                <a:sym typeface="Raleway Bold"/>
              </a:rPr>
              <a:t>Manuel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48346" y="-5546631"/>
            <a:ext cx="24481662" cy="24949465"/>
          </a:xfrm>
          <a:custGeom>
            <a:avLst/>
            <a:gdLst/>
            <a:ahLst/>
            <a:cxnLst/>
            <a:rect r="r" b="b" t="t" l="l"/>
            <a:pathLst>
              <a:path h="24949465" w="24481662">
                <a:moveTo>
                  <a:pt x="0" y="0"/>
                </a:moveTo>
                <a:lnTo>
                  <a:pt x="24481662" y="0"/>
                </a:lnTo>
                <a:lnTo>
                  <a:pt x="24481662" y="24949465"/>
                </a:lnTo>
                <a:lnTo>
                  <a:pt x="0" y="24949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5263843"/>
            <a:ext cx="5389392" cy="5005397"/>
          </a:xfrm>
          <a:custGeom>
            <a:avLst/>
            <a:gdLst/>
            <a:ahLst/>
            <a:cxnLst/>
            <a:rect r="r" b="b" t="t" l="l"/>
            <a:pathLst>
              <a:path h="5005397" w="5389392">
                <a:moveTo>
                  <a:pt x="5389392" y="5005398"/>
                </a:moveTo>
                <a:lnTo>
                  <a:pt x="0" y="5005398"/>
                </a:lnTo>
                <a:lnTo>
                  <a:pt x="0" y="0"/>
                </a:lnTo>
                <a:lnTo>
                  <a:pt x="5389392" y="0"/>
                </a:lnTo>
                <a:lnTo>
                  <a:pt x="5389392" y="5005398"/>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144000" y="4597384"/>
            <a:ext cx="10472802" cy="4555553"/>
            <a:chOff x="0" y="0"/>
            <a:chExt cx="2758269" cy="1199817"/>
          </a:xfrm>
        </p:grpSpPr>
        <p:sp>
          <p:nvSpPr>
            <p:cNvPr name="Freeform 5" id="5"/>
            <p:cNvSpPr/>
            <p:nvPr/>
          </p:nvSpPr>
          <p:spPr>
            <a:xfrm flipH="false" flipV="false" rot="0">
              <a:off x="0" y="0"/>
              <a:ext cx="2758269" cy="1199816"/>
            </a:xfrm>
            <a:custGeom>
              <a:avLst/>
              <a:gdLst/>
              <a:ahLst/>
              <a:cxnLst/>
              <a:rect r="r" b="b" t="t" l="l"/>
              <a:pathLst>
                <a:path h="1199816" w="2758269">
                  <a:moveTo>
                    <a:pt x="0" y="0"/>
                  </a:moveTo>
                  <a:lnTo>
                    <a:pt x="2758269" y="0"/>
                  </a:lnTo>
                  <a:lnTo>
                    <a:pt x="2758269" y="1199816"/>
                  </a:lnTo>
                  <a:lnTo>
                    <a:pt x="0" y="1199816"/>
                  </a:lnTo>
                  <a:close/>
                </a:path>
              </a:pathLst>
            </a:custGeom>
            <a:solidFill>
              <a:srgbClr val="E4AF33"/>
            </a:solidFill>
          </p:spPr>
        </p:sp>
        <p:sp>
          <p:nvSpPr>
            <p:cNvPr name="TextBox 6" id="6"/>
            <p:cNvSpPr txBox="true"/>
            <p:nvPr/>
          </p:nvSpPr>
          <p:spPr>
            <a:xfrm>
              <a:off x="0" y="-47625"/>
              <a:ext cx="2758269" cy="124744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4345808" y="958672"/>
            <a:ext cx="12206567" cy="1245869"/>
          </a:xfrm>
          <a:prstGeom prst="rect">
            <a:avLst/>
          </a:prstGeom>
        </p:spPr>
        <p:txBody>
          <a:bodyPr anchor="t" rtlCol="false" tIns="0" lIns="0" bIns="0" rIns="0">
            <a:spAutoFit/>
          </a:bodyPr>
          <a:lstStyle/>
          <a:p>
            <a:pPr algn="l">
              <a:lnSpc>
                <a:spcPts val="9689"/>
              </a:lnSpc>
            </a:pPr>
            <a:r>
              <a:rPr lang="en-US" sz="8499" b="true">
                <a:solidFill>
                  <a:srgbClr val="000000"/>
                </a:solidFill>
                <a:latin typeface="Work Sans Ultra-Bold"/>
                <a:ea typeface="Work Sans Ultra-Bold"/>
                <a:cs typeface="Work Sans Ultra-Bold"/>
                <a:sym typeface="Work Sans Ultra-Bold"/>
              </a:rPr>
              <a:t>PROBLEMSTELLUNG</a:t>
            </a:r>
          </a:p>
        </p:txBody>
      </p:sp>
      <p:sp>
        <p:nvSpPr>
          <p:cNvPr name="Freeform 8" id="8"/>
          <p:cNvSpPr/>
          <p:nvPr/>
        </p:nvSpPr>
        <p:spPr>
          <a:xfrm flipH="true" flipV="false" rot="0">
            <a:off x="15627273" y="1005965"/>
            <a:ext cx="1632027" cy="1103658"/>
          </a:xfrm>
          <a:custGeom>
            <a:avLst/>
            <a:gdLst/>
            <a:ahLst/>
            <a:cxnLst/>
            <a:rect r="r" b="b" t="t" l="l"/>
            <a:pathLst>
              <a:path h="1103658" w="1632027">
                <a:moveTo>
                  <a:pt x="1632027" y="0"/>
                </a:moveTo>
                <a:lnTo>
                  <a:pt x="0" y="0"/>
                </a:lnTo>
                <a:lnTo>
                  <a:pt x="0" y="1103658"/>
                </a:lnTo>
                <a:lnTo>
                  <a:pt x="1632027" y="1103658"/>
                </a:lnTo>
                <a:lnTo>
                  <a:pt x="16320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169147" y="4610142"/>
            <a:ext cx="2538813" cy="4530039"/>
          </a:xfrm>
          <a:custGeom>
            <a:avLst/>
            <a:gdLst/>
            <a:ahLst/>
            <a:cxnLst/>
            <a:rect r="r" b="b" t="t" l="l"/>
            <a:pathLst>
              <a:path h="4530039" w="2538813">
                <a:moveTo>
                  <a:pt x="0" y="0"/>
                </a:moveTo>
                <a:lnTo>
                  <a:pt x="2538813" y="0"/>
                </a:lnTo>
                <a:lnTo>
                  <a:pt x="2538813" y="4530039"/>
                </a:lnTo>
                <a:lnTo>
                  <a:pt x="0" y="4530039"/>
                </a:lnTo>
                <a:lnTo>
                  <a:pt x="0" y="0"/>
                </a:lnTo>
                <a:close/>
              </a:path>
            </a:pathLst>
          </a:custGeom>
          <a:blipFill>
            <a:blip r:embed="rId8"/>
            <a:stretch>
              <a:fillRect l="0" t="0" r="0" b="0"/>
            </a:stretch>
          </a:blipFill>
        </p:spPr>
      </p:sp>
      <p:sp>
        <p:nvSpPr>
          <p:cNvPr name="Freeform 10" id="10"/>
          <p:cNvSpPr/>
          <p:nvPr/>
        </p:nvSpPr>
        <p:spPr>
          <a:xfrm flipH="false" flipV="false" rot="0">
            <a:off x="3085288" y="4237197"/>
            <a:ext cx="809833" cy="4594798"/>
          </a:xfrm>
          <a:custGeom>
            <a:avLst/>
            <a:gdLst/>
            <a:ahLst/>
            <a:cxnLst/>
            <a:rect r="r" b="b" t="t" l="l"/>
            <a:pathLst>
              <a:path h="4594798" w="809833">
                <a:moveTo>
                  <a:pt x="0" y="0"/>
                </a:moveTo>
                <a:lnTo>
                  <a:pt x="809833" y="0"/>
                </a:lnTo>
                <a:lnTo>
                  <a:pt x="809833" y="4594799"/>
                </a:lnTo>
                <a:lnTo>
                  <a:pt x="0" y="4594799"/>
                </a:lnTo>
                <a:lnTo>
                  <a:pt x="0" y="0"/>
                </a:lnTo>
                <a:close/>
              </a:path>
            </a:pathLst>
          </a:custGeom>
          <a:blipFill>
            <a:blip r:embed="rId9"/>
            <a:stretch>
              <a:fillRect l="0" t="0" r="0" b="0"/>
            </a:stretch>
          </a:blipFill>
        </p:spPr>
      </p:sp>
      <p:sp>
        <p:nvSpPr>
          <p:cNvPr name="TextBox 11" id="11"/>
          <p:cNvSpPr txBox="true"/>
          <p:nvPr/>
        </p:nvSpPr>
        <p:spPr>
          <a:xfrm rot="0">
            <a:off x="9830692" y="4793631"/>
            <a:ext cx="7865038" cy="4105909"/>
          </a:xfrm>
          <a:prstGeom prst="rect">
            <a:avLst/>
          </a:prstGeom>
        </p:spPr>
        <p:txBody>
          <a:bodyPr anchor="t" rtlCol="false" tIns="0" lIns="0" bIns="0" rIns="0">
            <a:spAutoFit/>
          </a:bodyPr>
          <a:lstStyle/>
          <a:p>
            <a:pPr algn="just">
              <a:lnSpc>
                <a:spcPts val="3640"/>
              </a:lnSpc>
            </a:pPr>
            <a:r>
              <a:rPr lang="en-US" sz="2600" b="true">
                <a:solidFill>
                  <a:srgbClr val="000000"/>
                </a:solidFill>
                <a:latin typeface="Raleway Semi-Bold"/>
                <a:ea typeface="Raleway Semi-Bold"/>
                <a:cs typeface="Raleway Semi-Bold"/>
                <a:sym typeface="Raleway Semi-Bold"/>
              </a:rPr>
              <a:t>Verkehrsstaus in Städten führen zu längeren Fahrzeiten, Frustration und mehr Umweltverschmutzung. Herkömmliche Ampeln arbeiten mit festen Schaltzeiten, die sich nicht an den sich ändernden Verkehr anpassen, was zu unnötigen Verzögerungen und Staus führt. Dieser Mangel an Flexibilität verursacht Stress bei den Autofahrern und trägt zu Zeitverschwendung und erhöhten Emissionen bei.</a:t>
            </a:r>
          </a:p>
        </p:txBody>
      </p:sp>
      <p:sp>
        <p:nvSpPr>
          <p:cNvPr name="Freeform 12" id="12"/>
          <p:cNvSpPr/>
          <p:nvPr/>
        </p:nvSpPr>
        <p:spPr>
          <a:xfrm flipH="true" flipV="false" rot="0">
            <a:off x="-107496" y="-81639"/>
            <a:ext cx="4127259" cy="3833191"/>
          </a:xfrm>
          <a:custGeom>
            <a:avLst/>
            <a:gdLst/>
            <a:ahLst/>
            <a:cxnLst/>
            <a:rect r="r" b="b" t="t" l="l"/>
            <a:pathLst>
              <a:path h="3833191" w="4127259">
                <a:moveTo>
                  <a:pt x="4127258" y="0"/>
                </a:moveTo>
                <a:lnTo>
                  <a:pt x="0" y="0"/>
                </a:lnTo>
                <a:lnTo>
                  <a:pt x="0" y="3833192"/>
                </a:lnTo>
                <a:lnTo>
                  <a:pt x="4127258" y="3833192"/>
                </a:lnTo>
                <a:lnTo>
                  <a:pt x="41272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48346" y="-5546631"/>
            <a:ext cx="24481662" cy="24949465"/>
          </a:xfrm>
          <a:custGeom>
            <a:avLst/>
            <a:gdLst/>
            <a:ahLst/>
            <a:cxnLst/>
            <a:rect r="r" b="b" t="t" l="l"/>
            <a:pathLst>
              <a:path h="24949465" w="24481662">
                <a:moveTo>
                  <a:pt x="0" y="0"/>
                </a:moveTo>
                <a:lnTo>
                  <a:pt x="24481662" y="0"/>
                </a:lnTo>
                <a:lnTo>
                  <a:pt x="24481662" y="24949465"/>
                </a:lnTo>
                <a:lnTo>
                  <a:pt x="0" y="24949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5263843"/>
            <a:ext cx="5389392" cy="5005397"/>
          </a:xfrm>
          <a:custGeom>
            <a:avLst/>
            <a:gdLst/>
            <a:ahLst/>
            <a:cxnLst/>
            <a:rect r="r" b="b" t="t" l="l"/>
            <a:pathLst>
              <a:path h="5005397" w="5389392">
                <a:moveTo>
                  <a:pt x="5389392" y="5005398"/>
                </a:moveTo>
                <a:lnTo>
                  <a:pt x="0" y="5005398"/>
                </a:lnTo>
                <a:lnTo>
                  <a:pt x="0" y="0"/>
                </a:lnTo>
                <a:lnTo>
                  <a:pt x="5389392" y="0"/>
                </a:lnTo>
                <a:lnTo>
                  <a:pt x="5389392" y="50053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07198" y="111816"/>
            <a:ext cx="3774995" cy="1245748"/>
          </a:xfrm>
          <a:custGeom>
            <a:avLst/>
            <a:gdLst/>
            <a:ahLst/>
            <a:cxnLst/>
            <a:rect r="r" b="b" t="t" l="l"/>
            <a:pathLst>
              <a:path h="1245748" w="3774995">
                <a:moveTo>
                  <a:pt x="0" y="0"/>
                </a:moveTo>
                <a:lnTo>
                  <a:pt x="3774995" y="0"/>
                </a:lnTo>
                <a:lnTo>
                  <a:pt x="3774995" y="1245749"/>
                </a:lnTo>
                <a:lnTo>
                  <a:pt x="0" y="12457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6095751" y="1028700"/>
            <a:ext cx="1632027" cy="1103658"/>
          </a:xfrm>
          <a:custGeom>
            <a:avLst/>
            <a:gdLst/>
            <a:ahLst/>
            <a:cxnLst/>
            <a:rect r="r" b="b" t="t" l="l"/>
            <a:pathLst>
              <a:path h="1103658" w="1632027">
                <a:moveTo>
                  <a:pt x="1632026" y="0"/>
                </a:moveTo>
                <a:lnTo>
                  <a:pt x="0" y="0"/>
                </a:lnTo>
                <a:lnTo>
                  <a:pt x="0" y="1103658"/>
                </a:lnTo>
                <a:lnTo>
                  <a:pt x="1632026" y="1103658"/>
                </a:lnTo>
                <a:lnTo>
                  <a:pt x="1632026"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6" id="6">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657" t="0" r="657" b="0"/>
          <a:stretch>
            <a:fillRect/>
          </a:stretch>
        </p:blipFill>
        <p:spPr>
          <a:xfrm flipH="false" flipV="false" rot="0">
            <a:off x="1495672" y="1357565"/>
            <a:ext cx="14437895" cy="8229600"/>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451800" y="893817"/>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48346" y="-5777798"/>
            <a:ext cx="24481662" cy="24949465"/>
          </a:xfrm>
          <a:custGeom>
            <a:avLst/>
            <a:gdLst/>
            <a:ahLst/>
            <a:cxnLst/>
            <a:rect r="r" b="b" t="t" l="l"/>
            <a:pathLst>
              <a:path h="24949465" w="24481662">
                <a:moveTo>
                  <a:pt x="0" y="0"/>
                </a:moveTo>
                <a:lnTo>
                  <a:pt x="24481662" y="0"/>
                </a:lnTo>
                <a:lnTo>
                  <a:pt x="24481662" y="24949465"/>
                </a:lnTo>
                <a:lnTo>
                  <a:pt x="0" y="24949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66860" y="-159364"/>
            <a:ext cx="5208611" cy="4837497"/>
          </a:xfrm>
          <a:custGeom>
            <a:avLst/>
            <a:gdLst/>
            <a:ahLst/>
            <a:cxnLst/>
            <a:rect r="r" b="b" t="t" l="l"/>
            <a:pathLst>
              <a:path h="4837497" w="5208611">
                <a:moveTo>
                  <a:pt x="0" y="0"/>
                </a:moveTo>
                <a:lnTo>
                  <a:pt x="5208611" y="0"/>
                </a:lnTo>
                <a:lnTo>
                  <a:pt x="5208611" y="4837497"/>
                </a:lnTo>
                <a:lnTo>
                  <a:pt x="0" y="4837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10716" y="794440"/>
            <a:ext cx="6385524" cy="1245869"/>
          </a:xfrm>
          <a:prstGeom prst="rect">
            <a:avLst/>
          </a:prstGeom>
        </p:spPr>
        <p:txBody>
          <a:bodyPr anchor="t" rtlCol="false" tIns="0" lIns="0" bIns="0" rIns="0">
            <a:spAutoFit/>
          </a:bodyPr>
          <a:lstStyle/>
          <a:p>
            <a:pPr algn="l">
              <a:lnSpc>
                <a:spcPts val="9689"/>
              </a:lnSpc>
            </a:pPr>
            <a:r>
              <a:rPr lang="en-US" sz="8499" b="true">
                <a:solidFill>
                  <a:srgbClr val="0C5956"/>
                </a:solidFill>
                <a:latin typeface="Work Sans Ultra-Bold"/>
                <a:ea typeface="Work Sans Ultra-Bold"/>
                <a:cs typeface="Work Sans Ultra-Bold"/>
                <a:sym typeface="Work Sans Ultra-Bold"/>
              </a:rPr>
              <a:t>LÖSUNG</a:t>
            </a:r>
          </a:p>
        </p:txBody>
      </p:sp>
      <p:grpSp>
        <p:nvGrpSpPr>
          <p:cNvPr name="Group 5" id="5"/>
          <p:cNvGrpSpPr/>
          <p:nvPr/>
        </p:nvGrpSpPr>
        <p:grpSpPr>
          <a:xfrm rot="0">
            <a:off x="-472414" y="9258300"/>
            <a:ext cx="19368157" cy="1411980"/>
            <a:chOff x="0" y="0"/>
            <a:chExt cx="5101078" cy="371879"/>
          </a:xfrm>
        </p:grpSpPr>
        <p:sp>
          <p:nvSpPr>
            <p:cNvPr name="Freeform 6" id="6"/>
            <p:cNvSpPr/>
            <p:nvPr/>
          </p:nvSpPr>
          <p:spPr>
            <a:xfrm flipH="false" flipV="false" rot="0">
              <a:off x="0" y="0"/>
              <a:ext cx="5101079" cy="371879"/>
            </a:xfrm>
            <a:custGeom>
              <a:avLst/>
              <a:gdLst/>
              <a:ahLst/>
              <a:cxnLst/>
              <a:rect r="r" b="b" t="t" l="l"/>
              <a:pathLst>
                <a:path h="371879" w="5101079">
                  <a:moveTo>
                    <a:pt x="0" y="0"/>
                  </a:moveTo>
                  <a:lnTo>
                    <a:pt x="5101079" y="0"/>
                  </a:lnTo>
                  <a:lnTo>
                    <a:pt x="5101079" y="371879"/>
                  </a:lnTo>
                  <a:lnTo>
                    <a:pt x="0" y="371879"/>
                  </a:lnTo>
                  <a:close/>
                </a:path>
              </a:pathLst>
            </a:custGeom>
            <a:solidFill>
              <a:srgbClr val="257B79"/>
            </a:solidFill>
          </p:spPr>
        </p:sp>
        <p:sp>
          <p:nvSpPr>
            <p:cNvPr name="TextBox 7" id="7"/>
            <p:cNvSpPr txBox="true"/>
            <p:nvPr/>
          </p:nvSpPr>
          <p:spPr>
            <a:xfrm>
              <a:off x="0" y="-47625"/>
              <a:ext cx="5101078" cy="41950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231481" y="974035"/>
            <a:ext cx="1240746" cy="839055"/>
          </a:xfrm>
          <a:custGeom>
            <a:avLst/>
            <a:gdLst/>
            <a:ahLst/>
            <a:cxnLst/>
            <a:rect r="r" b="b" t="t" l="l"/>
            <a:pathLst>
              <a:path h="839055" w="1240746">
                <a:moveTo>
                  <a:pt x="0" y="0"/>
                </a:moveTo>
                <a:lnTo>
                  <a:pt x="1240746" y="0"/>
                </a:lnTo>
                <a:lnTo>
                  <a:pt x="1240746" y="839054"/>
                </a:lnTo>
                <a:lnTo>
                  <a:pt x="0" y="8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10800000">
            <a:off x="13266860" y="3533146"/>
            <a:ext cx="450786" cy="890004"/>
            <a:chOff x="0" y="0"/>
            <a:chExt cx="812800" cy="1604740"/>
          </a:xfrm>
        </p:grpSpPr>
        <p:sp>
          <p:nvSpPr>
            <p:cNvPr name="Freeform 10" id="10"/>
            <p:cNvSpPr/>
            <p:nvPr/>
          </p:nvSpPr>
          <p:spPr>
            <a:xfrm flipH="false" flipV="false" rot="0">
              <a:off x="0" y="0"/>
              <a:ext cx="812800" cy="1604740"/>
            </a:xfrm>
            <a:custGeom>
              <a:avLst/>
              <a:gdLst/>
              <a:ahLst/>
              <a:cxnLst/>
              <a:rect r="r" b="b" t="t" l="l"/>
              <a:pathLst>
                <a:path h="1604740" w="812800">
                  <a:moveTo>
                    <a:pt x="406400" y="0"/>
                  </a:moveTo>
                  <a:lnTo>
                    <a:pt x="0" y="406400"/>
                  </a:lnTo>
                  <a:lnTo>
                    <a:pt x="203200" y="406400"/>
                  </a:lnTo>
                  <a:lnTo>
                    <a:pt x="203200" y="1604740"/>
                  </a:lnTo>
                  <a:lnTo>
                    <a:pt x="609600" y="1604740"/>
                  </a:lnTo>
                  <a:lnTo>
                    <a:pt x="609600" y="406400"/>
                  </a:lnTo>
                  <a:lnTo>
                    <a:pt x="812800" y="406400"/>
                  </a:lnTo>
                  <a:lnTo>
                    <a:pt x="406400" y="0"/>
                  </a:lnTo>
                  <a:close/>
                </a:path>
              </a:pathLst>
            </a:custGeom>
            <a:solidFill>
              <a:srgbClr val="0C5956"/>
            </a:solidFill>
          </p:spPr>
        </p:sp>
        <p:sp>
          <p:nvSpPr>
            <p:cNvPr name="TextBox 11" id="11"/>
            <p:cNvSpPr txBox="true"/>
            <p:nvPr/>
          </p:nvSpPr>
          <p:spPr>
            <a:xfrm>
              <a:off x="203200" y="53975"/>
              <a:ext cx="406400" cy="155076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593091" y="2370970"/>
            <a:ext cx="11445544" cy="3768083"/>
            <a:chOff x="0" y="0"/>
            <a:chExt cx="15260725" cy="5024111"/>
          </a:xfrm>
        </p:grpSpPr>
        <p:grpSp>
          <p:nvGrpSpPr>
            <p:cNvPr name="Group 13" id="13"/>
            <p:cNvGrpSpPr/>
            <p:nvPr/>
          </p:nvGrpSpPr>
          <p:grpSpPr>
            <a:xfrm rot="0">
              <a:off x="0" y="0"/>
              <a:ext cx="15260725" cy="5024111"/>
              <a:chOff x="0" y="0"/>
              <a:chExt cx="3014464" cy="992417"/>
            </a:xfrm>
          </p:grpSpPr>
          <p:sp>
            <p:nvSpPr>
              <p:cNvPr name="Freeform 14" id="14"/>
              <p:cNvSpPr/>
              <p:nvPr/>
            </p:nvSpPr>
            <p:spPr>
              <a:xfrm flipH="false" flipV="false" rot="0">
                <a:off x="0" y="0"/>
                <a:ext cx="3014464" cy="992417"/>
              </a:xfrm>
              <a:custGeom>
                <a:avLst/>
                <a:gdLst/>
                <a:ahLst/>
                <a:cxnLst/>
                <a:rect r="r" b="b" t="t" l="l"/>
                <a:pathLst>
                  <a:path h="992417" w="3014464">
                    <a:moveTo>
                      <a:pt x="0" y="0"/>
                    </a:moveTo>
                    <a:lnTo>
                      <a:pt x="3014464" y="0"/>
                    </a:lnTo>
                    <a:lnTo>
                      <a:pt x="3014464" y="992417"/>
                    </a:lnTo>
                    <a:lnTo>
                      <a:pt x="0" y="992417"/>
                    </a:lnTo>
                    <a:close/>
                  </a:path>
                </a:pathLst>
              </a:custGeom>
              <a:solidFill>
                <a:srgbClr val="E4AF33"/>
              </a:solidFill>
            </p:spPr>
          </p:sp>
          <p:sp>
            <p:nvSpPr>
              <p:cNvPr name="TextBox 15" id="15"/>
              <p:cNvSpPr txBox="true"/>
              <p:nvPr/>
            </p:nvSpPr>
            <p:spPr>
              <a:xfrm>
                <a:off x="0" y="-47625"/>
                <a:ext cx="3014464" cy="1040042"/>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2216930" y="417544"/>
              <a:ext cx="11878814" cy="4138718"/>
            </a:xfrm>
            <a:prstGeom prst="rect">
              <a:avLst/>
            </a:prstGeom>
          </p:spPr>
          <p:txBody>
            <a:bodyPr anchor="t" rtlCol="false" tIns="0" lIns="0" bIns="0" rIns="0">
              <a:spAutoFit/>
            </a:bodyPr>
            <a:lstStyle/>
            <a:p>
              <a:pPr algn="just">
                <a:lnSpc>
                  <a:spcPts val="3079"/>
                </a:lnSpc>
              </a:pPr>
              <a:r>
                <a:rPr lang="en-US" sz="2199" b="true">
                  <a:solidFill>
                    <a:srgbClr val="000000"/>
                  </a:solidFill>
                  <a:latin typeface="Raleway Semi-Bold"/>
                  <a:ea typeface="Raleway Semi-Bold"/>
                  <a:cs typeface="Raleway Semi-Bold"/>
                  <a:sym typeface="Raleway Semi-Bold"/>
                </a:rPr>
                <a:t>Unser System wird künstliche Intelligenz und Echtzeit-Sensordaten nutzen, um die Anzahl der sich nähernden Fahrzeuge zu erkennen.</a:t>
              </a:r>
            </a:p>
            <a:p>
              <a:pPr algn="just">
                <a:lnSpc>
                  <a:spcPts val="3079"/>
                </a:lnSpc>
              </a:pPr>
              <a:r>
                <a:rPr lang="en-US" sz="2199" b="true">
                  <a:solidFill>
                    <a:srgbClr val="000000"/>
                  </a:solidFill>
                  <a:latin typeface="Raleway Semi-Bold"/>
                  <a:ea typeface="Raleway Semi-Bold"/>
                  <a:cs typeface="Raleway Semi-Bold"/>
                  <a:sym typeface="Raleway Semi-Bold"/>
                </a:rPr>
                <a:t>Es wird die Dauer der Grünphase dynamisch an den tatsächlichen Bedarf anpassen und so einen effizienten Verkehrsfluss gewährleisten.</a:t>
              </a:r>
            </a:p>
            <a:p>
              <a:pPr algn="just">
                <a:lnSpc>
                  <a:spcPts val="3079"/>
                </a:lnSpc>
              </a:pPr>
              <a:r>
                <a:rPr lang="en-US" sz="2199" b="true">
                  <a:solidFill>
                    <a:srgbClr val="000000"/>
                  </a:solidFill>
                  <a:latin typeface="Raleway Semi-Bold"/>
                  <a:ea typeface="Raleway Semi-Bold"/>
                  <a:cs typeface="Raleway Semi-Bold"/>
                  <a:sym typeface="Raleway Semi-Bold"/>
                </a:rPr>
                <a:t>Wenn keine Fahrzeuge erkannt werden, wird das System die Grünphase sofort dorthin umleiten, wo sie benötigt wird.</a:t>
              </a:r>
            </a:p>
          </p:txBody>
        </p:sp>
      </p:grpSp>
      <p:sp>
        <p:nvSpPr>
          <p:cNvPr name="TextBox 17" id="17"/>
          <p:cNvSpPr txBox="true"/>
          <p:nvPr/>
        </p:nvSpPr>
        <p:spPr>
          <a:xfrm rot="0">
            <a:off x="12225974" y="2508544"/>
            <a:ext cx="2532559"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Raleway Bold"/>
                <a:ea typeface="Raleway Bold"/>
                <a:cs typeface="Raleway Bold"/>
                <a:sym typeface="Raleway Bold"/>
              </a:rPr>
              <a:t>KI-Entscheidung</a:t>
            </a:r>
          </a:p>
        </p:txBody>
      </p:sp>
      <p:sp>
        <p:nvSpPr>
          <p:cNvPr name="TextBox 18" id="18"/>
          <p:cNvSpPr txBox="true"/>
          <p:nvPr/>
        </p:nvSpPr>
        <p:spPr>
          <a:xfrm rot="0">
            <a:off x="11482776" y="4751533"/>
            <a:ext cx="4018955" cy="869950"/>
          </a:xfrm>
          <a:prstGeom prst="rect">
            <a:avLst/>
          </a:prstGeom>
        </p:spPr>
        <p:txBody>
          <a:bodyPr anchor="t" rtlCol="false" tIns="0" lIns="0" bIns="0" rIns="0">
            <a:spAutoFit/>
          </a:bodyPr>
          <a:lstStyle/>
          <a:p>
            <a:pPr algn="ctr">
              <a:lnSpc>
                <a:spcPts val="3499"/>
              </a:lnSpc>
            </a:pPr>
            <a:r>
              <a:rPr lang="en-US" sz="2499" b="true">
                <a:solidFill>
                  <a:srgbClr val="000000"/>
                </a:solidFill>
                <a:latin typeface="Raleway Bold"/>
                <a:ea typeface="Raleway Bold"/>
                <a:cs typeface="Raleway Bold"/>
                <a:sym typeface="Raleway Bold"/>
              </a:rPr>
              <a:t>Dynamische Anpassungen</a:t>
            </a:r>
          </a:p>
          <a:p>
            <a:pPr algn="ctr">
              <a:lnSpc>
                <a:spcPts val="3499"/>
              </a:lnSpc>
              <a:spcBef>
                <a:spcPct val="0"/>
              </a:spcBef>
            </a:pPr>
            <a:r>
              <a:rPr lang="en-US" b="true" sz="2499">
                <a:solidFill>
                  <a:srgbClr val="000000"/>
                </a:solidFill>
                <a:latin typeface="Raleway Bold"/>
                <a:ea typeface="Raleway Bold"/>
                <a:cs typeface="Raleway Bold"/>
                <a:sym typeface="Raleway Bold"/>
              </a:rPr>
              <a:t> der Grünphase</a:t>
            </a:r>
          </a:p>
        </p:txBody>
      </p:sp>
      <p:sp>
        <p:nvSpPr>
          <p:cNvPr name="TextBox 19" id="19"/>
          <p:cNvSpPr txBox="true"/>
          <p:nvPr/>
        </p:nvSpPr>
        <p:spPr>
          <a:xfrm rot="0">
            <a:off x="11712566" y="7352907"/>
            <a:ext cx="3559373" cy="869950"/>
          </a:xfrm>
          <a:prstGeom prst="rect">
            <a:avLst/>
          </a:prstGeom>
        </p:spPr>
        <p:txBody>
          <a:bodyPr anchor="t" rtlCol="false" tIns="0" lIns="0" bIns="0" rIns="0">
            <a:spAutoFit/>
          </a:bodyPr>
          <a:lstStyle/>
          <a:p>
            <a:pPr algn="ctr">
              <a:lnSpc>
                <a:spcPts val="3499"/>
              </a:lnSpc>
            </a:pPr>
            <a:r>
              <a:rPr lang="en-US" sz="2499" b="true">
                <a:solidFill>
                  <a:srgbClr val="000000"/>
                </a:solidFill>
                <a:latin typeface="Raleway Bold"/>
                <a:ea typeface="Raleway Bold"/>
                <a:cs typeface="Raleway Bold"/>
                <a:sym typeface="Raleway Bold"/>
              </a:rPr>
              <a:t>Energie- und </a:t>
            </a:r>
          </a:p>
          <a:p>
            <a:pPr algn="ctr">
              <a:lnSpc>
                <a:spcPts val="3499"/>
              </a:lnSpc>
              <a:spcBef>
                <a:spcPct val="0"/>
              </a:spcBef>
            </a:pPr>
            <a:r>
              <a:rPr lang="en-US" b="true" sz="2499">
                <a:solidFill>
                  <a:srgbClr val="000000"/>
                </a:solidFill>
                <a:latin typeface="Raleway Bold"/>
                <a:ea typeface="Raleway Bold"/>
                <a:cs typeface="Raleway Bold"/>
                <a:sym typeface="Raleway Bold"/>
              </a:rPr>
              <a:t>Kraftstoffeinsparungen</a:t>
            </a:r>
          </a:p>
        </p:txBody>
      </p:sp>
      <p:grpSp>
        <p:nvGrpSpPr>
          <p:cNvPr name="Group 20" id="20"/>
          <p:cNvGrpSpPr/>
          <p:nvPr/>
        </p:nvGrpSpPr>
        <p:grpSpPr>
          <a:xfrm rot="0">
            <a:off x="-993104" y="6285171"/>
            <a:ext cx="10845557" cy="2205983"/>
            <a:chOff x="0" y="0"/>
            <a:chExt cx="14460743" cy="2941311"/>
          </a:xfrm>
        </p:grpSpPr>
        <p:grpSp>
          <p:nvGrpSpPr>
            <p:cNvPr name="Group 21" id="21"/>
            <p:cNvGrpSpPr/>
            <p:nvPr/>
          </p:nvGrpSpPr>
          <p:grpSpPr>
            <a:xfrm rot="0">
              <a:off x="0" y="0"/>
              <a:ext cx="14460743" cy="2941311"/>
              <a:chOff x="0" y="0"/>
              <a:chExt cx="2856443" cy="581000"/>
            </a:xfrm>
          </p:grpSpPr>
          <p:sp>
            <p:nvSpPr>
              <p:cNvPr name="Freeform 22" id="22"/>
              <p:cNvSpPr/>
              <p:nvPr/>
            </p:nvSpPr>
            <p:spPr>
              <a:xfrm flipH="false" flipV="false" rot="0">
                <a:off x="0" y="0"/>
                <a:ext cx="2856443" cy="581000"/>
              </a:xfrm>
              <a:custGeom>
                <a:avLst/>
                <a:gdLst/>
                <a:ahLst/>
                <a:cxnLst/>
                <a:rect r="r" b="b" t="t" l="l"/>
                <a:pathLst>
                  <a:path h="581000" w="2856443">
                    <a:moveTo>
                      <a:pt x="0" y="0"/>
                    </a:moveTo>
                    <a:lnTo>
                      <a:pt x="2856443" y="0"/>
                    </a:lnTo>
                    <a:lnTo>
                      <a:pt x="2856443" y="581000"/>
                    </a:lnTo>
                    <a:lnTo>
                      <a:pt x="0" y="581000"/>
                    </a:lnTo>
                    <a:close/>
                  </a:path>
                </a:pathLst>
              </a:custGeom>
              <a:solidFill>
                <a:srgbClr val="E4AF33"/>
              </a:solidFill>
            </p:spPr>
          </p:sp>
          <p:sp>
            <p:nvSpPr>
              <p:cNvPr name="TextBox 23" id="23"/>
              <p:cNvSpPr txBox="true"/>
              <p:nvPr/>
            </p:nvSpPr>
            <p:spPr>
              <a:xfrm>
                <a:off x="0" y="-47625"/>
                <a:ext cx="2856443" cy="628625"/>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2100717" y="417544"/>
              <a:ext cx="11256115" cy="2055918"/>
            </a:xfrm>
            <a:prstGeom prst="rect">
              <a:avLst/>
            </a:prstGeom>
          </p:spPr>
          <p:txBody>
            <a:bodyPr anchor="t" rtlCol="false" tIns="0" lIns="0" bIns="0" rIns="0">
              <a:spAutoFit/>
            </a:bodyPr>
            <a:lstStyle/>
            <a:p>
              <a:pPr algn="just">
                <a:lnSpc>
                  <a:spcPts val="3079"/>
                </a:lnSpc>
              </a:pPr>
              <a:r>
                <a:rPr lang="en-US" sz="2199" b="true">
                  <a:solidFill>
                    <a:srgbClr val="000000"/>
                  </a:solidFill>
                  <a:latin typeface="Raleway Semi-Bold"/>
                  <a:ea typeface="Raleway Semi-Bold"/>
                  <a:cs typeface="Raleway Semi-Bold"/>
                  <a:sym typeface="Raleway Semi-Bold"/>
                </a:rPr>
                <a:t>Zusätzlich haben wir ein Verkehrsüberwachungs-Dashboard entwickelt, das Echtzeit-Daten von KI-gesteuerten Verkehrssensoren zusammenführt, um einen umfassenden Überblick über die Verkehrslage zu bieten.</a:t>
              </a:r>
            </a:p>
          </p:txBody>
        </p:sp>
      </p:grpSp>
      <p:grpSp>
        <p:nvGrpSpPr>
          <p:cNvPr name="Group 25" id="25"/>
          <p:cNvGrpSpPr/>
          <p:nvPr/>
        </p:nvGrpSpPr>
        <p:grpSpPr>
          <a:xfrm rot="-10800000">
            <a:off x="13266860" y="6139054"/>
            <a:ext cx="450786" cy="890004"/>
            <a:chOff x="0" y="0"/>
            <a:chExt cx="812800" cy="1604740"/>
          </a:xfrm>
        </p:grpSpPr>
        <p:sp>
          <p:nvSpPr>
            <p:cNvPr name="Freeform 26" id="26"/>
            <p:cNvSpPr/>
            <p:nvPr/>
          </p:nvSpPr>
          <p:spPr>
            <a:xfrm flipH="false" flipV="false" rot="0">
              <a:off x="0" y="0"/>
              <a:ext cx="812800" cy="1604740"/>
            </a:xfrm>
            <a:custGeom>
              <a:avLst/>
              <a:gdLst/>
              <a:ahLst/>
              <a:cxnLst/>
              <a:rect r="r" b="b" t="t" l="l"/>
              <a:pathLst>
                <a:path h="1604740" w="812800">
                  <a:moveTo>
                    <a:pt x="406400" y="0"/>
                  </a:moveTo>
                  <a:lnTo>
                    <a:pt x="0" y="406400"/>
                  </a:lnTo>
                  <a:lnTo>
                    <a:pt x="203200" y="406400"/>
                  </a:lnTo>
                  <a:lnTo>
                    <a:pt x="203200" y="1604740"/>
                  </a:lnTo>
                  <a:lnTo>
                    <a:pt x="609600" y="1604740"/>
                  </a:lnTo>
                  <a:lnTo>
                    <a:pt x="609600" y="406400"/>
                  </a:lnTo>
                  <a:lnTo>
                    <a:pt x="812800" y="406400"/>
                  </a:lnTo>
                  <a:lnTo>
                    <a:pt x="406400" y="0"/>
                  </a:lnTo>
                  <a:close/>
                </a:path>
              </a:pathLst>
            </a:custGeom>
            <a:solidFill>
              <a:srgbClr val="0C5956"/>
            </a:solidFill>
          </p:spPr>
        </p:sp>
        <p:sp>
          <p:nvSpPr>
            <p:cNvPr name="TextBox 27" id="27"/>
            <p:cNvSpPr txBox="true"/>
            <p:nvPr/>
          </p:nvSpPr>
          <p:spPr>
            <a:xfrm>
              <a:off x="203200" y="53975"/>
              <a:ext cx="406400" cy="155076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38037" y="1028700"/>
            <a:ext cx="10521263" cy="7949801"/>
          </a:xfrm>
          <a:custGeom>
            <a:avLst/>
            <a:gdLst/>
            <a:ahLst/>
            <a:cxnLst/>
            <a:rect r="r" b="b" t="t" l="l"/>
            <a:pathLst>
              <a:path h="7949801" w="10521263">
                <a:moveTo>
                  <a:pt x="0" y="0"/>
                </a:moveTo>
                <a:lnTo>
                  <a:pt x="10521263" y="0"/>
                </a:lnTo>
                <a:lnTo>
                  <a:pt x="10521263" y="7949801"/>
                </a:lnTo>
                <a:lnTo>
                  <a:pt x="0" y="7949801"/>
                </a:lnTo>
                <a:lnTo>
                  <a:pt x="0" y="0"/>
                </a:lnTo>
                <a:close/>
              </a:path>
            </a:pathLst>
          </a:custGeom>
          <a:blipFill>
            <a:blip r:embed="rId2"/>
            <a:stretch>
              <a:fillRect l="0" t="0" r="0" b="0"/>
            </a:stretch>
          </a:blipFill>
        </p:spPr>
      </p:sp>
      <p:grpSp>
        <p:nvGrpSpPr>
          <p:cNvPr name="Group 3" id="3"/>
          <p:cNvGrpSpPr/>
          <p:nvPr/>
        </p:nvGrpSpPr>
        <p:grpSpPr>
          <a:xfrm rot="0">
            <a:off x="1028700" y="2323170"/>
            <a:ext cx="4744562" cy="5146228"/>
            <a:chOff x="0" y="0"/>
            <a:chExt cx="1249597" cy="1355385"/>
          </a:xfrm>
        </p:grpSpPr>
        <p:sp>
          <p:nvSpPr>
            <p:cNvPr name="Freeform 4" id="4"/>
            <p:cNvSpPr/>
            <p:nvPr/>
          </p:nvSpPr>
          <p:spPr>
            <a:xfrm flipH="false" flipV="false" rot="0">
              <a:off x="0" y="0"/>
              <a:ext cx="1249597" cy="1355385"/>
            </a:xfrm>
            <a:custGeom>
              <a:avLst/>
              <a:gdLst/>
              <a:ahLst/>
              <a:cxnLst/>
              <a:rect r="r" b="b" t="t" l="l"/>
              <a:pathLst>
                <a:path h="1355385" w="1249597">
                  <a:moveTo>
                    <a:pt x="0" y="0"/>
                  </a:moveTo>
                  <a:lnTo>
                    <a:pt x="1249597" y="0"/>
                  </a:lnTo>
                  <a:lnTo>
                    <a:pt x="1249597" y="1355385"/>
                  </a:lnTo>
                  <a:lnTo>
                    <a:pt x="0" y="1355385"/>
                  </a:lnTo>
                  <a:close/>
                </a:path>
              </a:pathLst>
            </a:custGeom>
            <a:solidFill>
              <a:srgbClr val="257B79"/>
            </a:solidFill>
          </p:spPr>
        </p:sp>
        <p:sp>
          <p:nvSpPr>
            <p:cNvPr name="TextBox 5" id="5"/>
            <p:cNvSpPr txBox="true"/>
            <p:nvPr/>
          </p:nvSpPr>
          <p:spPr>
            <a:xfrm>
              <a:off x="0" y="-57150"/>
              <a:ext cx="1249597" cy="1412535"/>
            </a:xfrm>
            <a:prstGeom prst="rect">
              <a:avLst/>
            </a:prstGeom>
          </p:spPr>
          <p:txBody>
            <a:bodyPr anchor="ctr" rtlCol="false" tIns="50800" lIns="50800" bIns="50800" rIns="50800"/>
            <a:lstStyle/>
            <a:p>
              <a:pPr algn="ctr" marL="518157" indent="-259078" lvl="1">
                <a:lnSpc>
                  <a:spcPts val="3359"/>
                </a:lnSpc>
                <a:buFont typeface="Arial"/>
                <a:buChar char="•"/>
              </a:pPr>
              <a:r>
                <a:rPr lang="en-US" sz="2399">
                  <a:solidFill>
                    <a:srgbClr val="FFFFFF"/>
                  </a:solidFill>
                  <a:latin typeface="Raleway"/>
                  <a:ea typeface="Raleway"/>
                  <a:cs typeface="Raleway"/>
                  <a:sym typeface="Raleway"/>
                </a:rPr>
                <a:t>Fahrzeug-Bewegungs- und Positionssensor unter Verwendung von ML (digitale Bildverarbeitung mit Matlab, OpenCV)</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48346" y="-5546631"/>
            <a:ext cx="24481662" cy="24949465"/>
          </a:xfrm>
          <a:custGeom>
            <a:avLst/>
            <a:gdLst/>
            <a:ahLst/>
            <a:cxnLst/>
            <a:rect r="r" b="b" t="t" l="l"/>
            <a:pathLst>
              <a:path h="24949465" w="24481662">
                <a:moveTo>
                  <a:pt x="0" y="0"/>
                </a:moveTo>
                <a:lnTo>
                  <a:pt x="24481662" y="0"/>
                </a:lnTo>
                <a:lnTo>
                  <a:pt x="24481662" y="24949465"/>
                </a:lnTo>
                <a:lnTo>
                  <a:pt x="0" y="24949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90116" y="757557"/>
            <a:ext cx="14107768" cy="1245869"/>
          </a:xfrm>
          <a:prstGeom prst="rect">
            <a:avLst/>
          </a:prstGeom>
        </p:spPr>
        <p:txBody>
          <a:bodyPr anchor="t" rtlCol="false" tIns="0" lIns="0" bIns="0" rIns="0">
            <a:spAutoFit/>
          </a:bodyPr>
          <a:lstStyle/>
          <a:p>
            <a:pPr algn="ctr">
              <a:lnSpc>
                <a:spcPts val="9689"/>
              </a:lnSpc>
            </a:pPr>
            <a:r>
              <a:rPr lang="en-US" b="true" sz="8499">
                <a:solidFill>
                  <a:srgbClr val="0C5956"/>
                </a:solidFill>
                <a:latin typeface="Work Sans Ultra-Bold"/>
                <a:ea typeface="Work Sans Ultra-Bold"/>
                <a:cs typeface="Work Sans Ultra-Bold"/>
                <a:sym typeface="Work Sans Ultra-Bold"/>
              </a:rPr>
              <a:t>UMWELTAUSWIRKUNG</a:t>
            </a:r>
          </a:p>
        </p:txBody>
      </p:sp>
      <p:sp>
        <p:nvSpPr>
          <p:cNvPr name="Freeform 4" id="4"/>
          <p:cNvSpPr/>
          <p:nvPr/>
        </p:nvSpPr>
        <p:spPr>
          <a:xfrm flipH="true" flipV="false" rot="0">
            <a:off x="-2372758" y="6398960"/>
            <a:ext cx="20928184" cy="4394919"/>
          </a:xfrm>
          <a:custGeom>
            <a:avLst/>
            <a:gdLst/>
            <a:ahLst/>
            <a:cxnLst/>
            <a:rect r="r" b="b" t="t" l="l"/>
            <a:pathLst>
              <a:path h="4394919" w="20928184">
                <a:moveTo>
                  <a:pt x="20928184" y="0"/>
                </a:moveTo>
                <a:lnTo>
                  <a:pt x="0" y="0"/>
                </a:lnTo>
                <a:lnTo>
                  <a:pt x="0" y="4394919"/>
                </a:lnTo>
                <a:lnTo>
                  <a:pt x="20928184" y="4394919"/>
                </a:lnTo>
                <a:lnTo>
                  <a:pt x="2092818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897042"/>
            <a:ext cx="1359370" cy="919274"/>
          </a:xfrm>
          <a:custGeom>
            <a:avLst/>
            <a:gdLst/>
            <a:ahLst/>
            <a:cxnLst/>
            <a:rect r="r" b="b" t="t" l="l"/>
            <a:pathLst>
              <a:path h="919274" w="1359370">
                <a:moveTo>
                  <a:pt x="0" y="0"/>
                </a:moveTo>
                <a:lnTo>
                  <a:pt x="1359370" y="0"/>
                </a:lnTo>
                <a:lnTo>
                  <a:pt x="1359370" y="919274"/>
                </a:lnTo>
                <a:lnTo>
                  <a:pt x="0" y="9192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6197884" y="897042"/>
            <a:ext cx="1359370" cy="919274"/>
          </a:xfrm>
          <a:custGeom>
            <a:avLst/>
            <a:gdLst/>
            <a:ahLst/>
            <a:cxnLst/>
            <a:rect r="r" b="b" t="t" l="l"/>
            <a:pathLst>
              <a:path h="919274" w="1359370">
                <a:moveTo>
                  <a:pt x="1359370" y="0"/>
                </a:moveTo>
                <a:lnTo>
                  <a:pt x="0" y="0"/>
                </a:lnTo>
                <a:lnTo>
                  <a:pt x="0" y="919274"/>
                </a:lnTo>
                <a:lnTo>
                  <a:pt x="1359370" y="919274"/>
                </a:lnTo>
                <a:lnTo>
                  <a:pt x="135937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2388070" y="5143500"/>
            <a:ext cx="13809814" cy="1458253"/>
            <a:chOff x="0" y="0"/>
            <a:chExt cx="3637153" cy="384067"/>
          </a:xfrm>
        </p:grpSpPr>
        <p:sp>
          <p:nvSpPr>
            <p:cNvPr name="Freeform 8" id="8"/>
            <p:cNvSpPr/>
            <p:nvPr/>
          </p:nvSpPr>
          <p:spPr>
            <a:xfrm flipH="false" flipV="false" rot="0">
              <a:off x="0" y="0"/>
              <a:ext cx="3637153" cy="384067"/>
            </a:xfrm>
            <a:custGeom>
              <a:avLst/>
              <a:gdLst/>
              <a:ahLst/>
              <a:cxnLst/>
              <a:rect r="r" b="b" t="t" l="l"/>
              <a:pathLst>
                <a:path h="384067" w="3637153">
                  <a:moveTo>
                    <a:pt x="0" y="0"/>
                  </a:moveTo>
                  <a:lnTo>
                    <a:pt x="3637153" y="0"/>
                  </a:lnTo>
                  <a:lnTo>
                    <a:pt x="3637153" y="384067"/>
                  </a:lnTo>
                  <a:lnTo>
                    <a:pt x="0" y="384067"/>
                  </a:lnTo>
                  <a:close/>
                </a:path>
              </a:pathLst>
            </a:custGeom>
            <a:solidFill>
              <a:srgbClr val="257B79"/>
            </a:solidFill>
          </p:spPr>
        </p:sp>
        <p:sp>
          <p:nvSpPr>
            <p:cNvPr name="TextBox 9" id="9"/>
            <p:cNvSpPr txBox="true"/>
            <p:nvPr/>
          </p:nvSpPr>
          <p:spPr>
            <a:xfrm>
              <a:off x="0" y="-57150"/>
              <a:ext cx="3637153" cy="441217"/>
            </a:xfrm>
            <a:prstGeom prst="rect">
              <a:avLst/>
            </a:prstGeom>
          </p:spPr>
          <p:txBody>
            <a:bodyPr anchor="ctr" rtlCol="false" tIns="50800" lIns="50800" bIns="50800" rIns="50800"/>
            <a:lstStyle/>
            <a:p>
              <a:pPr algn="ctr">
                <a:lnSpc>
                  <a:spcPts val="3359"/>
                </a:lnSpc>
                <a:spcBef>
                  <a:spcPct val="0"/>
                </a:spcBef>
              </a:pPr>
              <a:r>
                <a:rPr lang="en-US" sz="2399">
                  <a:solidFill>
                    <a:srgbClr val="FFFFFF"/>
                  </a:solidFill>
                  <a:latin typeface="Raleway"/>
                  <a:ea typeface="Raleway"/>
                  <a:cs typeface="Raleway"/>
                  <a:sym typeface="Raleway"/>
                </a:rPr>
                <a:t>Die Wartezeiten an Kreuzungen wurden um 53% bis 95% reduziert, was den Kraftstoffverbrauch und die Emissionen weiter senkte. (1)</a:t>
              </a:r>
            </a:p>
          </p:txBody>
        </p:sp>
      </p:grpSp>
      <p:grpSp>
        <p:nvGrpSpPr>
          <p:cNvPr name="Group 10" id="10"/>
          <p:cNvGrpSpPr/>
          <p:nvPr/>
        </p:nvGrpSpPr>
        <p:grpSpPr>
          <a:xfrm rot="0">
            <a:off x="2388070" y="2937013"/>
            <a:ext cx="13809814" cy="1272900"/>
            <a:chOff x="0" y="0"/>
            <a:chExt cx="3637153" cy="335249"/>
          </a:xfrm>
        </p:grpSpPr>
        <p:sp>
          <p:nvSpPr>
            <p:cNvPr name="Freeform 11" id="11"/>
            <p:cNvSpPr/>
            <p:nvPr/>
          </p:nvSpPr>
          <p:spPr>
            <a:xfrm flipH="false" flipV="false" rot="0">
              <a:off x="0" y="0"/>
              <a:ext cx="3637153" cy="335249"/>
            </a:xfrm>
            <a:custGeom>
              <a:avLst/>
              <a:gdLst/>
              <a:ahLst/>
              <a:cxnLst/>
              <a:rect r="r" b="b" t="t" l="l"/>
              <a:pathLst>
                <a:path h="335249" w="3637153">
                  <a:moveTo>
                    <a:pt x="0" y="0"/>
                  </a:moveTo>
                  <a:lnTo>
                    <a:pt x="3637153" y="0"/>
                  </a:lnTo>
                  <a:lnTo>
                    <a:pt x="3637153" y="335249"/>
                  </a:lnTo>
                  <a:lnTo>
                    <a:pt x="0" y="335249"/>
                  </a:lnTo>
                  <a:close/>
                </a:path>
              </a:pathLst>
            </a:custGeom>
            <a:solidFill>
              <a:srgbClr val="E4AF33"/>
            </a:solidFill>
          </p:spPr>
        </p:sp>
        <p:sp>
          <p:nvSpPr>
            <p:cNvPr name="TextBox 12" id="12"/>
            <p:cNvSpPr txBox="true"/>
            <p:nvPr/>
          </p:nvSpPr>
          <p:spPr>
            <a:xfrm>
              <a:off x="0" y="-57150"/>
              <a:ext cx="3637153" cy="392399"/>
            </a:xfrm>
            <a:prstGeom prst="rect">
              <a:avLst/>
            </a:prstGeom>
          </p:spPr>
          <p:txBody>
            <a:bodyPr anchor="ctr" rtlCol="false" tIns="50800" lIns="50800" bIns="50800" rIns="50800"/>
            <a:lstStyle/>
            <a:p>
              <a:pPr algn="ctr">
                <a:lnSpc>
                  <a:spcPts val="3359"/>
                </a:lnSpc>
                <a:spcBef>
                  <a:spcPct val="0"/>
                </a:spcBef>
              </a:pPr>
              <a:r>
                <a:rPr lang="en-US" sz="2399">
                  <a:solidFill>
                    <a:srgbClr val="000000"/>
                  </a:solidFill>
                  <a:latin typeface="Raleway"/>
                  <a:ea typeface="Raleway"/>
                  <a:cs typeface="Raleway"/>
                  <a:sym typeface="Raleway"/>
                </a:rPr>
                <a:t>Simulationsergebnisse zeigen, dass der Einsatz intelligenter Ampeln an einer einzelnen Kreuzung die CO₂-Emissionen in der umliegenden Gegend um 32% bis 40% reduzieren kann. (1)</a:t>
              </a:r>
            </a:p>
          </p:txBody>
        </p:sp>
      </p:grpSp>
      <p:sp>
        <p:nvSpPr>
          <p:cNvPr name="TextBox 13" id="13"/>
          <p:cNvSpPr txBox="true"/>
          <p:nvPr/>
        </p:nvSpPr>
        <p:spPr>
          <a:xfrm rot="0">
            <a:off x="3829900" y="7920792"/>
            <a:ext cx="14458100" cy="999490"/>
          </a:xfrm>
          <a:prstGeom prst="rect">
            <a:avLst/>
          </a:prstGeom>
        </p:spPr>
        <p:txBody>
          <a:bodyPr anchor="t" rtlCol="false" tIns="0" lIns="0" bIns="0" rIns="0">
            <a:spAutoFit/>
          </a:bodyPr>
          <a:lstStyle/>
          <a:p>
            <a:pPr algn="r">
              <a:lnSpc>
                <a:spcPts val="2659"/>
              </a:lnSpc>
              <a:spcBef>
                <a:spcPct val="0"/>
              </a:spcBef>
            </a:pPr>
            <a:r>
              <a:rPr lang="en-US" sz="1899">
                <a:solidFill>
                  <a:srgbClr val="000000"/>
                </a:solidFill>
                <a:latin typeface="Raleway"/>
                <a:ea typeface="Raleway"/>
                <a:cs typeface="Raleway"/>
                <a:sym typeface="Raleway"/>
              </a:rPr>
              <a:t>(1) Santos, O., Ribeiro, F., Metrôlho, J., &amp; Dionísio, R. (2024). Using smart traffic lights to reduce CO₂ emissions and improve traffic flow at intersections: Simulation of an intersection in a small Portuguese city. Applied Systems Innovation, 7(1), 3. </a:t>
            </a:r>
            <a:r>
              <a:rPr lang="en-US" sz="1899" u="sng">
                <a:solidFill>
                  <a:srgbClr val="000000"/>
                </a:solidFill>
                <a:latin typeface="Raleway"/>
                <a:ea typeface="Raleway"/>
                <a:cs typeface="Raleway"/>
                <a:sym typeface="Raleway"/>
                <a:hlinkClick r:id="rId8" tooltip="https://doi.org/10.3390/asi7010003"/>
              </a:rPr>
              <a:t>https://doi.org/10.3390/asi7010003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40160" y="2764737"/>
            <a:ext cx="5466241" cy="4082961"/>
            <a:chOff x="0" y="0"/>
            <a:chExt cx="1439668" cy="1075348"/>
          </a:xfrm>
        </p:grpSpPr>
        <p:sp>
          <p:nvSpPr>
            <p:cNvPr name="Freeform 3" id="3"/>
            <p:cNvSpPr/>
            <p:nvPr/>
          </p:nvSpPr>
          <p:spPr>
            <a:xfrm flipH="false" flipV="false" rot="0">
              <a:off x="0" y="0"/>
              <a:ext cx="1439668" cy="1075348"/>
            </a:xfrm>
            <a:custGeom>
              <a:avLst/>
              <a:gdLst/>
              <a:ahLst/>
              <a:cxnLst/>
              <a:rect r="r" b="b" t="t" l="l"/>
              <a:pathLst>
                <a:path h="1075348" w="1439668">
                  <a:moveTo>
                    <a:pt x="0" y="0"/>
                  </a:moveTo>
                  <a:lnTo>
                    <a:pt x="1439668" y="0"/>
                  </a:lnTo>
                  <a:lnTo>
                    <a:pt x="1439668" y="1075348"/>
                  </a:lnTo>
                  <a:lnTo>
                    <a:pt x="0" y="1075348"/>
                  </a:lnTo>
                  <a:close/>
                </a:path>
              </a:pathLst>
            </a:custGeom>
            <a:solidFill>
              <a:srgbClr val="E4AF33"/>
            </a:solidFill>
          </p:spPr>
        </p:sp>
        <p:sp>
          <p:nvSpPr>
            <p:cNvPr name="TextBox 4" id="4"/>
            <p:cNvSpPr txBox="true"/>
            <p:nvPr/>
          </p:nvSpPr>
          <p:spPr>
            <a:xfrm>
              <a:off x="0" y="-47625"/>
              <a:ext cx="1439668" cy="112297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grpSp>
        <p:nvGrpSpPr>
          <p:cNvPr name="Group 5" id="5"/>
          <p:cNvGrpSpPr/>
          <p:nvPr/>
        </p:nvGrpSpPr>
        <p:grpSpPr>
          <a:xfrm rot="0">
            <a:off x="10237162" y="2764737"/>
            <a:ext cx="5466241" cy="4082961"/>
            <a:chOff x="0" y="0"/>
            <a:chExt cx="1439668" cy="1075348"/>
          </a:xfrm>
        </p:grpSpPr>
        <p:sp>
          <p:nvSpPr>
            <p:cNvPr name="Freeform 6" id="6"/>
            <p:cNvSpPr/>
            <p:nvPr/>
          </p:nvSpPr>
          <p:spPr>
            <a:xfrm flipH="false" flipV="false" rot="0">
              <a:off x="0" y="0"/>
              <a:ext cx="1439668" cy="1075348"/>
            </a:xfrm>
            <a:custGeom>
              <a:avLst/>
              <a:gdLst/>
              <a:ahLst/>
              <a:cxnLst/>
              <a:rect r="r" b="b" t="t" l="l"/>
              <a:pathLst>
                <a:path h="1075348" w="1439668">
                  <a:moveTo>
                    <a:pt x="0" y="0"/>
                  </a:moveTo>
                  <a:lnTo>
                    <a:pt x="1439668" y="0"/>
                  </a:lnTo>
                  <a:lnTo>
                    <a:pt x="1439668" y="1075348"/>
                  </a:lnTo>
                  <a:lnTo>
                    <a:pt x="0" y="1075348"/>
                  </a:lnTo>
                  <a:close/>
                </a:path>
              </a:pathLst>
            </a:custGeom>
            <a:solidFill>
              <a:srgbClr val="E4AF33"/>
            </a:solidFill>
          </p:spPr>
        </p:sp>
        <p:sp>
          <p:nvSpPr>
            <p:cNvPr name="TextBox 7" id="7"/>
            <p:cNvSpPr txBox="true"/>
            <p:nvPr/>
          </p:nvSpPr>
          <p:spPr>
            <a:xfrm>
              <a:off x="0" y="-47625"/>
              <a:ext cx="1439668" cy="112297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8" id="8"/>
          <p:cNvSpPr/>
          <p:nvPr/>
        </p:nvSpPr>
        <p:spPr>
          <a:xfrm flipH="true" flipV="false" rot="0">
            <a:off x="-2372758" y="6398960"/>
            <a:ext cx="20928184" cy="4394919"/>
          </a:xfrm>
          <a:custGeom>
            <a:avLst/>
            <a:gdLst/>
            <a:ahLst/>
            <a:cxnLst/>
            <a:rect r="r" b="b" t="t" l="l"/>
            <a:pathLst>
              <a:path h="4394919" w="20928184">
                <a:moveTo>
                  <a:pt x="20928184" y="0"/>
                </a:moveTo>
                <a:lnTo>
                  <a:pt x="0" y="0"/>
                </a:lnTo>
                <a:lnTo>
                  <a:pt x="0" y="4394919"/>
                </a:lnTo>
                <a:lnTo>
                  <a:pt x="20928184" y="4394919"/>
                </a:lnTo>
                <a:lnTo>
                  <a:pt x="2092818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829900" y="8239550"/>
            <a:ext cx="14458100" cy="666115"/>
          </a:xfrm>
          <a:prstGeom prst="rect">
            <a:avLst/>
          </a:prstGeom>
        </p:spPr>
        <p:txBody>
          <a:bodyPr anchor="t" rtlCol="false" tIns="0" lIns="0" bIns="0" rIns="0">
            <a:spAutoFit/>
          </a:bodyPr>
          <a:lstStyle/>
          <a:p>
            <a:pPr algn="r">
              <a:lnSpc>
                <a:spcPts val="2659"/>
              </a:lnSpc>
              <a:spcBef>
                <a:spcPct val="0"/>
              </a:spcBef>
            </a:pPr>
            <a:r>
              <a:rPr lang="en-US" sz="1899">
                <a:solidFill>
                  <a:srgbClr val="000000"/>
                </a:solidFill>
                <a:latin typeface="Raleway"/>
                <a:ea typeface="Raleway"/>
                <a:cs typeface="Raleway"/>
                <a:sym typeface="Raleway"/>
              </a:rPr>
              <a:t>Wu, K., Ding, J., Lin, J. et al. Big-data empowered traffic signal control could reduce urban carbon emission. Nat Commun 16, 2013 (2025). https://doi.org/10.1038/s41467-025-56701-4</a:t>
            </a:r>
          </a:p>
        </p:txBody>
      </p:sp>
      <p:grpSp>
        <p:nvGrpSpPr>
          <p:cNvPr name="Group 10" id="10"/>
          <p:cNvGrpSpPr/>
          <p:nvPr/>
        </p:nvGrpSpPr>
        <p:grpSpPr>
          <a:xfrm rot="-10800000">
            <a:off x="6424319" y="3690831"/>
            <a:ext cx="450786" cy="2230772"/>
            <a:chOff x="0" y="0"/>
            <a:chExt cx="812800" cy="4022240"/>
          </a:xfrm>
        </p:grpSpPr>
        <p:sp>
          <p:nvSpPr>
            <p:cNvPr name="Freeform 11" id="11"/>
            <p:cNvSpPr/>
            <p:nvPr/>
          </p:nvSpPr>
          <p:spPr>
            <a:xfrm flipH="false" flipV="false" rot="0">
              <a:off x="0" y="0"/>
              <a:ext cx="812800" cy="4022241"/>
            </a:xfrm>
            <a:custGeom>
              <a:avLst/>
              <a:gdLst/>
              <a:ahLst/>
              <a:cxnLst/>
              <a:rect r="r" b="b" t="t" l="l"/>
              <a:pathLst>
                <a:path h="4022241" w="812800">
                  <a:moveTo>
                    <a:pt x="406400" y="0"/>
                  </a:moveTo>
                  <a:lnTo>
                    <a:pt x="0" y="406400"/>
                  </a:lnTo>
                  <a:lnTo>
                    <a:pt x="203200" y="406400"/>
                  </a:lnTo>
                  <a:lnTo>
                    <a:pt x="203200" y="4022241"/>
                  </a:lnTo>
                  <a:lnTo>
                    <a:pt x="609600" y="4022241"/>
                  </a:lnTo>
                  <a:lnTo>
                    <a:pt x="609600" y="406400"/>
                  </a:lnTo>
                  <a:lnTo>
                    <a:pt x="812800" y="406400"/>
                  </a:lnTo>
                  <a:lnTo>
                    <a:pt x="406400" y="0"/>
                  </a:lnTo>
                  <a:close/>
                </a:path>
              </a:pathLst>
            </a:custGeom>
            <a:solidFill>
              <a:srgbClr val="0C5956"/>
            </a:solidFill>
          </p:spPr>
        </p:sp>
        <p:sp>
          <p:nvSpPr>
            <p:cNvPr name="TextBox 12" id="12"/>
            <p:cNvSpPr txBox="true"/>
            <p:nvPr/>
          </p:nvSpPr>
          <p:spPr>
            <a:xfrm>
              <a:off x="203200" y="53975"/>
              <a:ext cx="406400" cy="39682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402191" y="3690831"/>
            <a:ext cx="450786" cy="2230772"/>
            <a:chOff x="0" y="0"/>
            <a:chExt cx="812800" cy="4022240"/>
          </a:xfrm>
        </p:grpSpPr>
        <p:sp>
          <p:nvSpPr>
            <p:cNvPr name="Freeform 14" id="14"/>
            <p:cNvSpPr/>
            <p:nvPr/>
          </p:nvSpPr>
          <p:spPr>
            <a:xfrm flipH="false" flipV="false" rot="0">
              <a:off x="0" y="0"/>
              <a:ext cx="812800" cy="4022241"/>
            </a:xfrm>
            <a:custGeom>
              <a:avLst/>
              <a:gdLst/>
              <a:ahLst/>
              <a:cxnLst/>
              <a:rect r="r" b="b" t="t" l="l"/>
              <a:pathLst>
                <a:path h="4022241" w="812800">
                  <a:moveTo>
                    <a:pt x="406400" y="0"/>
                  </a:moveTo>
                  <a:lnTo>
                    <a:pt x="0" y="406400"/>
                  </a:lnTo>
                  <a:lnTo>
                    <a:pt x="203200" y="406400"/>
                  </a:lnTo>
                  <a:lnTo>
                    <a:pt x="203200" y="4022241"/>
                  </a:lnTo>
                  <a:lnTo>
                    <a:pt x="609600" y="4022241"/>
                  </a:lnTo>
                  <a:lnTo>
                    <a:pt x="609600" y="406400"/>
                  </a:lnTo>
                  <a:lnTo>
                    <a:pt x="812800" y="406400"/>
                  </a:lnTo>
                  <a:lnTo>
                    <a:pt x="406400" y="0"/>
                  </a:lnTo>
                  <a:close/>
                </a:path>
              </a:pathLst>
            </a:custGeom>
            <a:solidFill>
              <a:srgbClr val="0C5956"/>
            </a:solidFill>
          </p:spPr>
        </p:sp>
        <p:sp>
          <p:nvSpPr>
            <p:cNvPr name="TextBox 15" id="15"/>
            <p:cNvSpPr txBox="true"/>
            <p:nvPr/>
          </p:nvSpPr>
          <p:spPr>
            <a:xfrm>
              <a:off x="203200" y="53975"/>
              <a:ext cx="406400" cy="396826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623468" y="4749067"/>
            <a:ext cx="4004116" cy="94107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Raleway"/>
                <a:ea typeface="Raleway"/>
                <a:cs typeface="Raleway"/>
                <a:sym typeface="Raleway"/>
              </a:rPr>
              <a:t>Erhöhung der Reisegeschwindigkeit</a:t>
            </a:r>
          </a:p>
        </p:txBody>
      </p:sp>
      <p:sp>
        <p:nvSpPr>
          <p:cNvPr name="TextBox 17" id="17"/>
          <p:cNvSpPr txBox="true"/>
          <p:nvPr/>
        </p:nvSpPr>
        <p:spPr>
          <a:xfrm rot="0">
            <a:off x="10405291" y="3595583"/>
            <a:ext cx="4693630" cy="837567"/>
          </a:xfrm>
          <a:prstGeom prst="rect">
            <a:avLst/>
          </a:prstGeom>
        </p:spPr>
        <p:txBody>
          <a:bodyPr anchor="t" rtlCol="false" tIns="0" lIns="0" bIns="0" rIns="0">
            <a:spAutoFit/>
          </a:bodyPr>
          <a:lstStyle/>
          <a:p>
            <a:pPr algn="ctr">
              <a:lnSpc>
                <a:spcPts val="6859"/>
              </a:lnSpc>
              <a:spcBef>
                <a:spcPct val="0"/>
              </a:spcBef>
            </a:pPr>
            <a:r>
              <a:rPr lang="en-US" b="true" sz="4899">
                <a:solidFill>
                  <a:srgbClr val="000000"/>
                </a:solidFill>
                <a:latin typeface="Raleway Bold"/>
                <a:ea typeface="Raleway Bold"/>
                <a:cs typeface="Raleway Bold"/>
                <a:sym typeface="Raleway Bold"/>
              </a:rPr>
              <a:t>17.05% </a:t>
            </a:r>
          </a:p>
        </p:txBody>
      </p:sp>
      <p:sp>
        <p:nvSpPr>
          <p:cNvPr name="TextBox 18" id="18"/>
          <p:cNvSpPr txBox="true"/>
          <p:nvPr/>
        </p:nvSpPr>
        <p:spPr>
          <a:xfrm rot="0">
            <a:off x="2625093" y="3595583"/>
            <a:ext cx="4693630" cy="837565"/>
          </a:xfrm>
          <a:prstGeom prst="rect">
            <a:avLst/>
          </a:prstGeom>
        </p:spPr>
        <p:txBody>
          <a:bodyPr anchor="t" rtlCol="false" tIns="0" lIns="0" bIns="0" rIns="0">
            <a:spAutoFit/>
          </a:bodyPr>
          <a:lstStyle/>
          <a:p>
            <a:pPr algn="ctr">
              <a:lnSpc>
                <a:spcPts val="6859"/>
              </a:lnSpc>
              <a:spcBef>
                <a:spcPct val="0"/>
              </a:spcBef>
            </a:pPr>
            <a:r>
              <a:rPr lang="en-US" b="true" sz="4899">
                <a:solidFill>
                  <a:srgbClr val="000000"/>
                </a:solidFill>
                <a:latin typeface="Raleway Bold"/>
                <a:ea typeface="Raleway Bold"/>
                <a:cs typeface="Raleway Bold"/>
                <a:sym typeface="Raleway Bold"/>
              </a:rPr>
              <a:t>16.49%</a:t>
            </a:r>
          </a:p>
        </p:txBody>
      </p:sp>
      <p:sp>
        <p:nvSpPr>
          <p:cNvPr name="TextBox 19" id="19"/>
          <p:cNvSpPr txBox="true"/>
          <p:nvPr/>
        </p:nvSpPr>
        <p:spPr>
          <a:xfrm rot="0">
            <a:off x="2625093" y="4749067"/>
            <a:ext cx="4693630" cy="941071"/>
          </a:xfrm>
          <a:prstGeom prst="rect">
            <a:avLst/>
          </a:prstGeom>
        </p:spPr>
        <p:txBody>
          <a:bodyPr anchor="t" rtlCol="false" tIns="0" lIns="0" bIns="0" rIns="0">
            <a:spAutoFit/>
          </a:bodyPr>
          <a:lstStyle/>
          <a:p>
            <a:pPr algn="ctr">
              <a:lnSpc>
                <a:spcPts val="3779"/>
              </a:lnSpc>
            </a:pPr>
            <a:r>
              <a:rPr lang="en-US" sz="2699">
                <a:solidFill>
                  <a:srgbClr val="000000"/>
                </a:solidFill>
                <a:latin typeface="Raleway"/>
                <a:ea typeface="Raleway"/>
                <a:cs typeface="Raleway"/>
                <a:sym typeface="Raleway"/>
              </a:rPr>
              <a:t>"CO₂-Emissionen </a:t>
            </a:r>
          </a:p>
          <a:p>
            <a:pPr algn="ctr">
              <a:lnSpc>
                <a:spcPts val="3779"/>
              </a:lnSpc>
              <a:spcBef>
                <a:spcPct val="0"/>
              </a:spcBef>
            </a:pPr>
            <a:r>
              <a:rPr lang="en-US" sz="2699">
                <a:solidFill>
                  <a:srgbClr val="000000"/>
                </a:solidFill>
                <a:latin typeface="Raleway"/>
                <a:ea typeface="Raleway"/>
                <a:cs typeface="Raleway"/>
                <a:sym typeface="Raleway"/>
              </a:rPr>
              <a:t>reduziert"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DAGhsfn9P9E</dc:identifier>
  <dcterms:modified xsi:type="dcterms:W3CDTF">2011-08-01T06:04:30Z</dcterms:modified>
  <cp:revision>1</cp:revision>
  <dc:title>for a Smarter Future</dc:title>
</cp:coreProperties>
</file>